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0"/>
  </p:notesMasterIdLst>
  <p:handoutMasterIdLst>
    <p:handoutMasterId r:id="rId31"/>
  </p:handoutMasterIdLst>
  <p:sldIdLst>
    <p:sldId id="258" r:id="rId2"/>
    <p:sldId id="286" r:id="rId3"/>
    <p:sldId id="275" r:id="rId4"/>
    <p:sldId id="287" r:id="rId5"/>
    <p:sldId id="288" r:id="rId6"/>
    <p:sldId id="285" r:id="rId7"/>
    <p:sldId id="281" r:id="rId8"/>
    <p:sldId id="282" r:id="rId9"/>
    <p:sldId id="283" r:id="rId10"/>
    <p:sldId id="284" r:id="rId11"/>
    <p:sldId id="292" r:id="rId12"/>
    <p:sldId id="290" r:id="rId13"/>
    <p:sldId id="291" r:id="rId14"/>
    <p:sldId id="296" r:id="rId15"/>
    <p:sldId id="293" r:id="rId16"/>
    <p:sldId id="294" r:id="rId17"/>
    <p:sldId id="295" r:id="rId18"/>
    <p:sldId id="297" r:id="rId19"/>
    <p:sldId id="299" r:id="rId20"/>
    <p:sldId id="301" r:id="rId21"/>
    <p:sldId id="302" r:id="rId22"/>
    <p:sldId id="303" r:id="rId23"/>
    <p:sldId id="304" r:id="rId24"/>
    <p:sldId id="305" r:id="rId25"/>
    <p:sldId id="306" r:id="rId26"/>
    <p:sldId id="308" r:id="rId27"/>
    <p:sldId id="307" r:id="rId28"/>
    <p:sldId id="309" r:id="rId2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322558" initials="L" lastIdx="2" clrIdx="0">
    <p:extLst>
      <p:ext uri="{19B8F6BF-5375-455C-9EA6-DF929625EA0E}">
        <p15:presenceInfo xmlns:p15="http://schemas.microsoft.com/office/powerpoint/2012/main" userId="L322558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25252"/>
    <a:srgbClr val="E2A616"/>
    <a:srgbClr val="CF9814"/>
    <a:srgbClr val="022543"/>
    <a:srgbClr val="07477F"/>
    <a:srgbClr val="0B62AD"/>
    <a:srgbClr val="251D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777" autoAdjust="0"/>
    <p:restoredTop sz="94660"/>
  </p:normalViewPr>
  <p:slideViewPr>
    <p:cSldViewPr snapToGrid="0" snapToObjects="1">
      <p:cViewPr varScale="1">
        <p:scale>
          <a:sx n="100" d="100"/>
          <a:sy n="100" d="100"/>
        </p:scale>
        <p:origin x="474" y="90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heme" Target="theme/theme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8-06T10:26:20.984" idx="1">
    <p:pos x="10" y="10"/>
    <p:text>A smaller AAD indicates higher similarity between the updated model and the ground truth model.</p:text>
    <p:extLst>
      <p:ext uri="{C676402C-5697-4E1C-873F-D02D1690AC5C}">
        <p15:threadingInfo xmlns:p15="http://schemas.microsoft.com/office/powerpoint/2012/main" timeZoneBias="360"/>
      </p:ext>
    </p:extLst>
  </p:cm>
  <p:cm authorId="1" dt="2020-08-06T10:28:03.147" idx="2">
    <p:pos x="10" y="106"/>
    <p:text>AAD: the summation of the absolute difference between the log-permeability of an individual node in the updated model and the value of the corresponding node in the “ground truth” model divided by the total number of nodes.</p:text>
    <p:extLst>
      <p:ext uri="{C676402C-5697-4E1C-873F-D02D1690AC5C}">
        <p15:threadingInfo xmlns:p15="http://schemas.microsoft.com/office/powerpoint/2012/main" timeZoneBias="360">
          <p15:parentCm authorId="1" idx="1"/>
        </p15:threadingInfo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FC5B56-155A-8A4F-A200-15510EAC000D}" type="datetime1">
              <a:rPr lang="en-US" smtClean="0"/>
              <a:t>10/5/2020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Los Alamos National Laboratory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3DA938-9C0B-3841-966A-9297D5C049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109318"/>
      </p:ext>
    </p:extLst>
  </p:cSld>
  <p:clrMap bg1="lt1" tx1="dk1" bg2="lt2" tx2="dk2" accent1="accent1" accent2="accent2" accent3="accent3" accent4="accent4" accent5="accent5" accent6="accent6" hlink="hlink" folHlink="folHlink"/>
  <p:hf hd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0232FE-02A3-6D41-B422-B15757ACBFED}" type="datetime1">
              <a:rPr lang="en-US" smtClean="0"/>
              <a:t>10/5/2020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Los Alamos National Laboratory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4268CE-33B7-7549-BEF6-7F438D74AB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839167"/>
      </p:ext>
    </p:extLst>
  </p:cSld>
  <p:clrMap bg1="lt1" tx1="dk1" bg2="lt2" tx2="dk2" accent1="accent1" accent2="accent2" accent3="accent3" accent4="accent4" accent5="accent5" accent6="accent6" hlink="hlink" folHlink="folHlink"/>
  <p:hf hdr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alk-i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 userDrawn="1"/>
        </p:nvSpPr>
        <p:spPr>
          <a:xfrm>
            <a:off x="-1371600" y="3"/>
            <a:ext cx="1371600" cy="1454240"/>
          </a:xfrm>
          <a:prstGeom prst="rect">
            <a:avLst/>
          </a:prstGeom>
          <a:noFill/>
        </p:spPr>
        <p:txBody>
          <a:bodyPr wrap="square" lIns="68575" tIns="34288" rIns="68575" bIns="34288" rtlCol="0">
            <a:spAutoFit/>
          </a:bodyPr>
          <a:lstStyle/>
          <a:p>
            <a:r>
              <a:rPr lang="en-US" sz="900" b="1" dirty="0">
                <a:solidFill>
                  <a:srgbClr val="000000"/>
                </a:solidFill>
              </a:rPr>
              <a:t>NOTE</a:t>
            </a:r>
            <a:r>
              <a:rPr lang="en-US" sz="900" b="0" dirty="0">
                <a:solidFill>
                  <a:srgbClr val="000000"/>
                </a:solidFill>
              </a:rPr>
              <a:t>: THIS IS YOUR WALK-IN SLIDE OPTION #1. </a:t>
            </a:r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Instead of the Title</a:t>
            </a:r>
            <a:r>
              <a:rPr lang="en-US" sz="9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Slide, display this slide on the venue screen while your audience is arriving. </a:t>
            </a:r>
          </a:p>
          <a:p>
            <a:endParaRPr lang="en-US" sz="9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is </a:t>
            </a:r>
            <a:r>
              <a:rPr lang="en-US" sz="900" b="1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</a:t>
            </a:r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title slide. </a:t>
            </a:r>
            <a:b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sz="900" dirty="0">
              <a:solidFill>
                <a:srgbClr val="000000"/>
              </a:solidFill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0" y="6309670"/>
            <a:ext cx="9144000" cy="559576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8578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srgbClr val="0D0C2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0C17C3D-D406-D54E-BA1F-D9F3FE9C8BF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132" y="969493"/>
            <a:ext cx="7315200" cy="365760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E554E632-56FF-C645-9F51-6A8EADA9748A}"/>
              </a:ext>
            </a:extLst>
          </p:cNvPr>
          <p:cNvGrpSpPr/>
          <p:nvPr userDrawn="1"/>
        </p:nvGrpSpPr>
        <p:grpSpPr>
          <a:xfrm>
            <a:off x="3104029" y="6363233"/>
            <a:ext cx="6096000" cy="506013"/>
            <a:chOff x="6096000" y="5966277"/>
            <a:chExt cx="6096000" cy="506013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FCA06EC-E8B6-1C45-BB8E-DB52317440E6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096000" y="6287624"/>
              <a:ext cx="6096000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600" b="0" i="0" u="none" strike="noStrike" kern="0" cap="none" spc="0" normalizeH="0" baseline="0" noProof="0" dirty="0">
                  <a:ln>
                    <a:noFill/>
                  </a:ln>
                  <a:solidFill>
                    <a:srgbClr val="666666"/>
                  </a:solidFill>
                  <a:effectLst/>
                  <a:uLnTx/>
                  <a:uFillTx/>
                  <a:latin typeface="Arial" pitchFamily="34" charset="0"/>
                  <a:ea typeface="ＭＳ Ｐゴシック" pitchFamily="34" charset="-128"/>
                </a:rPr>
                <a:t>Operated by Los Alamos National Security, LLC for the U.S. Department of Energy's NNSA</a:t>
              </a:r>
            </a:p>
          </p:txBody>
        </p:sp>
        <p:pic>
          <p:nvPicPr>
            <p:cNvPr id="14" name="Picture 13" descr="NNSA_80%.ai">
              <a:extLst>
                <a:ext uri="{FF2B5EF4-FFF2-40B4-BE49-F238E27FC236}">
                  <a16:creationId xmlns:a16="http://schemas.microsoft.com/office/drawing/2014/main" id="{2F9E146D-2E3C-4F48-8C19-582FBC6988CC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9116" t="44234" r="25200" b="40485"/>
            <a:stretch/>
          </p:blipFill>
          <p:spPr>
            <a:xfrm>
              <a:off x="10783406" y="5966277"/>
              <a:ext cx="1281735" cy="3858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99919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NL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6491818"/>
            <a:ext cx="9144000" cy="36618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Rectangle 7"/>
          <p:cNvSpPr/>
          <p:nvPr userDrawn="1"/>
        </p:nvSpPr>
        <p:spPr>
          <a:xfrm flipV="1">
            <a:off x="0" y="4"/>
            <a:ext cx="9144000" cy="985093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-11364"/>
            <a:ext cx="8229600" cy="996457"/>
          </a:xfrm>
          <a:prstGeom prst="rect">
            <a:avLst/>
          </a:prstGeom>
        </p:spPr>
        <p:txBody>
          <a:bodyPr vert="horz" anchor="ctr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Los Alamos National Laboratory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497D45A-E2C2-5444-8727-94AA467EBF1A}" type="datetime1">
              <a:rPr lang="en-US" smtClean="0"/>
              <a:pPr/>
              <a:t>10/5/2020</a:t>
            </a:fld>
            <a:r>
              <a:rPr lang="en-US"/>
              <a:t>   |   </a:t>
            </a:r>
            <a:fld id="{5D01E7E5-6465-7A46-A26D-BAABC2D34D3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1131636"/>
            <a:ext cx="8229600" cy="519412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508281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ANL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 flipV="1">
            <a:off x="0" y="-11364"/>
            <a:ext cx="9144000" cy="395188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Rectangle 6"/>
          <p:cNvSpPr/>
          <p:nvPr userDrawn="1"/>
        </p:nvSpPr>
        <p:spPr>
          <a:xfrm>
            <a:off x="0" y="6491818"/>
            <a:ext cx="9144000" cy="36618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Los Alamos National Laboratory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497D45A-E2C2-5444-8727-94AA467EBF1A}" type="datetime1">
              <a:rPr lang="en-US" smtClean="0"/>
              <a:pPr/>
              <a:t>10/5/2020</a:t>
            </a:fld>
            <a:r>
              <a:rPr lang="en-US"/>
              <a:t>   |   </a:t>
            </a:r>
            <a:fld id="{5D01E7E5-6465-7A46-A26D-BAABC2D34D3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1131636"/>
            <a:ext cx="8229600" cy="519412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83822"/>
            <a:ext cx="8229600" cy="601272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/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statem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4"/>
          <p:cNvSpPr>
            <a:spLocks noGrp="1"/>
          </p:cNvSpPr>
          <p:nvPr>
            <p:ph type="pic" sz="quarter" idx="15" hasCustomPrompt="1"/>
          </p:nvPr>
        </p:nvSpPr>
        <p:spPr>
          <a:xfrm>
            <a:off x="0" y="275171"/>
            <a:ext cx="9144000" cy="6308195"/>
          </a:xfrm>
          <a:prstGeom prst="rect">
            <a:avLst/>
          </a:prstGeom>
        </p:spPr>
        <p:txBody>
          <a:bodyPr vert="horz" lIns="91433" tIns="45717" rIns="91433" bIns="45717" anchor="ctr"/>
          <a:lstStyle>
            <a:lvl1pPr marL="0" marR="0" indent="0" algn="ctr" defTabSz="34286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125" smtClean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icon to insert photo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0" y="3656395"/>
            <a:ext cx="9144000" cy="369326"/>
          </a:xfrm>
          <a:prstGeom prst="rect">
            <a:avLst/>
          </a:prstGeom>
          <a:solidFill>
            <a:srgbClr val="0B62AD">
              <a:alpha val="70000"/>
            </a:srgbClr>
          </a:solidFill>
          <a:ln>
            <a:noFill/>
          </a:ln>
        </p:spPr>
        <p:txBody>
          <a:bodyPr vert="horz" wrap="square" lIns="91433" tIns="45717" rIns="91433" bIns="45717">
            <a:spAutoFit/>
          </a:bodyPr>
          <a:lstStyle>
            <a:lvl1pPr algn="ctr"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statement</a:t>
            </a:r>
          </a:p>
        </p:txBody>
      </p:sp>
      <p:sp>
        <p:nvSpPr>
          <p:cNvPr id="29" name="Rectangle 28"/>
          <p:cNvSpPr/>
          <p:nvPr userDrawn="1"/>
        </p:nvSpPr>
        <p:spPr>
          <a:xfrm>
            <a:off x="-117070" y="1337852"/>
            <a:ext cx="101168" cy="403105"/>
          </a:xfrm>
          <a:prstGeom prst="rect">
            <a:avLst/>
          </a:prstGeom>
          <a:solidFill>
            <a:srgbClr val="2682C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30" name="Rectangle 29"/>
          <p:cNvSpPr/>
          <p:nvPr userDrawn="1"/>
        </p:nvSpPr>
        <p:spPr>
          <a:xfrm>
            <a:off x="-117070" y="1740953"/>
            <a:ext cx="101168" cy="403105"/>
          </a:xfrm>
          <a:prstGeom prst="rect">
            <a:avLst/>
          </a:prstGeom>
          <a:solidFill>
            <a:srgbClr val="EA772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31" name="Rectangle 30"/>
          <p:cNvSpPr/>
          <p:nvPr userDrawn="1"/>
        </p:nvSpPr>
        <p:spPr>
          <a:xfrm>
            <a:off x="-117070" y="2144060"/>
            <a:ext cx="101168" cy="403105"/>
          </a:xfrm>
          <a:prstGeom prst="rect">
            <a:avLst/>
          </a:prstGeom>
          <a:solidFill>
            <a:srgbClr val="F4482D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32" name="Rectangle 31"/>
          <p:cNvSpPr/>
          <p:nvPr userDrawn="1"/>
        </p:nvSpPr>
        <p:spPr>
          <a:xfrm>
            <a:off x="-117070" y="2547165"/>
            <a:ext cx="101168" cy="403105"/>
          </a:xfrm>
          <a:prstGeom prst="rect">
            <a:avLst/>
          </a:prstGeom>
          <a:solidFill>
            <a:srgbClr val="229357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33" name="Rectangle 32"/>
          <p:cNvSpPr/>
          <p:nvPr userDrawn="1"/>
        </p:nvSpPr>
        <p:spPr>
          <a:xfrm>
            <a:off x="-117070" y="8"/>
            <a:ext cx="101168" cy="403105"/>
          </a:xfrm>
          <a:prstGeom prst="rect">
            <a:avLst/>
          </a:prstGeom>
          <a:solidFill>
            <a:srgbClr val="0D0E2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34" name="Rectangle 33"/>
          <p:cNvSpPr/>
          <p:nvPr userDrawn="1"/>
        </p:nvSpPr>
        <p:spPr>
          <a:xfrm>
            <a:off x="-117070" y="403112"/>
            <a:ext cx="101168" cy="403105"/>
          </a:xfrm>
          <a:prstGeom prst="rect">
            <a:avLst/>
          </a:prstGeom>
          <a:solidFill>
            <a:srgbClr val="F8B617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35" name="Rectangle 34"/>
          <p:cNvSpPr/>
          <p:nvPr userDrawn="1"/>
        </p:nvSpPr>
        <p:spPr>
          <a:xfrm>
            <a:off x="-117070" y="872779"/>
            <a:ext cx="101168" cy="40310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1" name="Date Placeholder 8">
            <a:extLst>
              <a:ext uri="{FF2B5EF4-FFF2-40B4-BE49-F238E27FC236}">
                <a16:creationId xmlns:a16="http://schemas.microsoft.com/office/drawing/2014/main" id="{61EB28C0-366C-CB4B-8AF4-393DAF1B7CC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04050" y="6491818"/>
            <a:ext cx="2133600" cy="366182"/>
          </a:xfrm>
        </p:spPr>
        <p:txBody>
          <a:bodyPr/>
          <a:lstStyle/>
          <a:p>
            <a:fld id="{D3CA6442-326F-BF43-9512-C754596C1A34}" type="datetime1">
              <a:rPr lang="en-US" smtClean="0"/>
              <a:t>10/5/2020</a:t>
            </a:fld>
            <a:r>
              <a:rPr lang="en-US"/>
              <a:t>   |   </a:t>
            </a:r>
            <a:fld id="{5D01E7E5-6465-7A46-A26D-BAABC2D34D3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Footer Placeholder 9">
            <a:extLst>
              <a:ext uri="{FF2B5EF4-FFF2-40B4-BE49-F238E27FC236}">
                <a16:creationId xmlns:a16="http://schemas.microsoft.com/office/drawing/2014/main" id="{E0FBBE0D-B9E7-4D48-B6C9-82DC088630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1818"/>
            <a:ext cx="3310467" cy="366182"/>
          </a:xfrm>
        </p:spPr>
        <p:txBody>
          <a:bodyPr/>
          <a:lstStyle/>
          <a:p>
            <a:r>
              <a:rPr lang="en-US"/>
              <a:t>Los Alamos National Laboratory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6585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alk-in slide - Photo 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6309670"/>
            <a:ext cx="9144000" cy="559576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8578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srgbClr val="0D0C2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-10160"/>
            <a:ext cx="5334000" cy="631952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135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icon to insert photo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5884335" y="3291843"/>
            <a:ext cx="297179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3428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50" b="0" i="0" dirty="0">
                <a:solidFill>
                  <a:schemeClr val="bg1">
                    <a:alpha val="75000"/>
                  </a:schemeClr>
                </a:solidFill>
                <a:latin typeface="Arial"/>
                <a:cs typeface="Arial"/>
              </a:rPr>
              <a:t>Delivering science and technology</a:t>
            </a:r>
            <a:r>
              <a:rPr lang="en-US" sz="1050" b="0" i="0" baseline="0" dirty="0">
                <a:solidFill>
                  <a:schemeClr val="bg1">
                    <a:alpha val="75000"/>
                  </a:schemeClr>
                </a:solidFill>
                <a:latin typeface="Arial"/>
                <a:cs typeface="Arial"/>
              </a:rPr>
              <a:t/>
            </a:r>
            <a:br>
              <a:rPr lang="en-US" sz="1050" b="0" i="0" baseline="0" dirty="0">
                <a:solidFill>
                  <a:schemeClr val="bg1">
                    <a:alpha val="75000"/>
                  </a:schemeClr>
                </a:solidFill>
                <a:latin typeface="Arial"/>
                <a:cs typeface="Arial"/>
              </a:rPr>
            </a:br>
            <a:r>
              <a:rPr lang="en-US" sz="1050" b="0" i="0" baseline="0" dirty="0">
                <a:solidFill>
                  <a:schemeClr val="bg1">
                    <a:alpha val="75000"/>
                  </a:schemeClr>
                </a:solidFill>
                <a:latin typeface="Arial"/>
                <a:cs typeface="Arial"/>
              </a:rPr>
              <a:t>to protect our nation</a:t>
            </a:r>
            <a:br>
              <a:rPr lang="en-US" sz="1050" b="0" i="0" baseline="0" dirty="0">
                <a:solidFill>
                  <a:schemeClr val="bg1">
                    <a:alpha val="75000"/>
                  </a:schemeClr>
                </a:solidFill>
                <a:latin typeface="Arial"/>
                <a:cs typeface="Arial"/>
              </a:rPr>
            </a:br>
            <a:r>
              <a:rPr lang="en-US" sz="1050" b="0" i="0" baseline="0" dirty="0">
                <a:solidFill>
                  <a:schemeClr val="bg1">
                    <a:alpha val="75000"/>
                  </a:schemeClr>
                </a:solidFill>
                <a:latin typeface="Arial"/>
                <a:cs typeface="Arial"/>
              </a:rPr>
              <a:t>and promote world stability</a:t>
            </a:r>
          </a:p>
          <a:p>
            <a:pPr algn="ctr"/>
            <a:endParaRPr lang="en-US" sz="1050" dirty="0">
              <a:solidFill>
                <a:srgbClr val="FFFFFF">
                  <a:alpha val="75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-1439331" y="7"/>
            <a:ext cx="1439333" cy="1731239"/>
          </a:xfrm>
          <a:prstGeom prst="rect">
            <a:avLst/>
          </a:prstGeom>
          <a:noFill/>
        </p:spPr>
        <p:txBody>
          <a:bodyPr wrap="square" lIns="68575" tIns="34288" rIns="68575" bIns="34288" rtlCol="0">
            <a:spAutoFit/>
          </a:bodyPr>
          <a:lstStyle/>
          <a:p>
            <a:r>
              <a:rPr lang="en-US" sz="900" b="1" dirty="0">
                <a:solidFill>
                  <a:srgbClr val="000000"/>
                </a:solidFill>
              </a:rPr>
              <a:t>NOTE</a:t>
            </a:r>
            <a:r>
              <a:rPr lang="en-US" sz="900" b="0" dirty="0">
                <a:solidFill>
                  <a:srgbClr val="000000"/>
                </a:solidFill>
              </a:rPr>
              <a:t>: THIS IS YOUR WALK</a:t>
            </a:r>
            <a:r>
              <a:rPr lang="en-US" sz="900" b="0" baseline="0" dirty="0">
                <a:solidFill>
                  <a:srgbClr val="000000"/>
                </a:solidFill>
              </a:rPr>
              <a:t>-IN </a:t>
            </a:r>
            <a:r>
              <a:rPr lang="en-US" sz="900" b="0" dirty="0">
                <a:solidFill>
                  <a:srgbClr val="000000"/>
                </a:solidFill>
              </a:rPr>
              <a:t>SLIDE OPTION #2.</a:t>
            </a:r>
            <a:r>
              <a:rPr lang="en-US" sz="900" b="0" baseline="0" dirty="0">
                <a:solidFill>
                  <a:srgbClr val="000000"/>
                </a:solidFill>
              </a:rPr>
              <a:t> </a:t>
            </a:r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Instead of the Title</a:t>
            </a:r>
            <a:r>
              <a:rPr lang="en-US" sz="9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Slide, display this slide on the venue screen while your audience is arriving. </a:t>
            </a:r>
          </a:p>
          <a:p>
            <a:endParaRPr lang="en-US" sz="9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is </a:t>
            </a:r>
            <a:r>
              <a:rPr lang="en-US" sz="900" b="1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</a:t>
            </a:r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title slide. </a:t>
            </a:r>
            <a:b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900" dirty="0">
                <a:effectLst/>
              </a:rPr>
              <a:t/>
            </a:r>
            <a:br>
              <a:rPr lang="en-US" sz="900" dirty="0">
                <a:effectLst/>
              </a:rPr>
            </a:br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 only a high-resolution photograph.</a:t>
            </a:r>
            <a:endParaRPr lang="en-US" sz="900" dirty="0">
              <a:solidFill>
                <a:srgbClr val="000000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4DD19CA-EB22-8C40-AEFE-BD868E62BFB3}"/>
              </a:ext>
            </a:extLst>
          </p:cNvPr>
          <p:cNvGrpSpPr/>
          <p:nvPr userDrawn="1"/>
        </p:nvGrpSpPr>
        <p:grpSpPr>
          <a:xfrm>
            <a:off x="3104029" y="6363233"/>
            <a:ext cx="6096000" cy="506013"/>
            <a:chOff x="6096000" y="5966277"/>
            <a:chExt cx="6096000" cy="506013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C0D9AE5-08B0-8740-96B5-2AB563424CF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096000" y="6287624"/>
              <a:ext cx="6096000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600" b="0" i="0" u="none" strike="noStrike" kern="0" cap="none" spc="0" normalizeH="0" baseline="0" noProof="0" dirty="0">
                  <a:ln>
                    <a:noFill/>
                  </a:ln>
                  <a:solidFill>
                    <a:srgbClr val="666666"/>
                  </a:solidFill>
                  <a:effectLst/>
                  <a:uLnTx/>
                  <a:uFillTx/>
                  <a:latin typeface="Arial" pitchFamily="34" charset="0"/>
                  <a:ea typeface="ＭＳ Ｐゴシック" pitchFamily="34" charset="-128"/>
                </a:rPr>
                <a:t>Operated by Los Alamos National Security, LLC for the U.S. Department of Energy's NNSA</a:t>
              </a:r>
            </a:p>
          </p:txBody>
        </p:sp>
        <p:pic>
          <p:nvPicPr>
            <p:cNvPr id="15" name="Picture 14" descr="NNSA_80%.ai">
              <a:extLst>
                <a:ext uri="{FF2B5EF4-FFF2-40B4-BE49-F238E27FC236}">
                  <a16:creationId xmlns:a16="http://schemas.microsoft.com/office/drawing/2014/main" id="{1BD08F60-0538-6343-AC22-AD6C2C04042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9116" t="44234" r="25200" b="40485"/>
            <a:stretch/>
          </p:blipFill>
          <p:spPr>
            <a:xfrm>
              <a:off x="10783406" y="5966277"/>
              <a:ext cx="1281735" cy="385862"/>
            </a:xfrm>
            <a:prstGeom prst="rect">
              <a:avLst/>
            </a:prstGeom>
          </p:spPr>
        </p:pic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10BD6F12-F3EA-434B-9FEA-76866EC3F34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8859" y="1267100"/>
            <a:ext cx="3257771" cy="1628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516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1632432"/>
            <a:ext cx="9144000" cy="489749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7"/>
            <a:ext cx="7772400" cy="1633361"/>
          </a:xfrm>
          <a:prstGeom prst="rect">
            <a:avLst/>
          </a:prstGeom>
        </p:spPr>
        <p:txBody>
          <a:bodyPr lIns="91433" tIns="45717" rIns="91433" bIns="45717" anchor="b"/>
          <a:lstStyle>
            <a:lvl1pPr algn="r">
              <a:defRPr sz="2700" b="0" i="0">
                <a:solidFill>
                  <a:srgbClr val="FFFFFF"/>
                </a:solidFill>
                <a:latin typeface="+mj-lt"/>
              </a:defRPr>
            </a:lvl1pPr>
          </a:lstStyle>
          <a:p>
            <a:pPr algn="r"/>
            <a:r>
              <a:rPr lang="en-US" b="1" dirty="0">
                <a:solidFill>
                  <a:schemeClr val="bg1"/>
                </a:solidFill>
              </a:rPr>
              <a:t>Click to add title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5143500" y="3798488"/>
            <a:ext cx="3543300" cy="728290"/>
          </a:xfrm>
          <a:prstGeom prst="rect">
            <a:avLst/>
          </a:prstGeom>
        </p:spPr>
        <p:txBody>
          <a:bodyPr vert="horz" lIns="91433" tIns="45717" rIns="91433" bIns="45717" anchor="b"/>
          <a:lstStyle>
            <a:lvl1pPr marL="0" indent="0" algn="r">
              <a:buNone/>
              <a:defRPr sz="1350" b="1">
                <a:solidFill>
                  <a:schemeClr val="tx1"/>
                </a:solidFill>
              </a:defRPr>
            </a:lvl1pPr>
            <a:lvl2pPr marL="342865" indent="0">
              <a:buNone/>
              <a:defRPr sz="1800" b="1">
                <a:solidFill>
                  <a:schemeClr val="tx1"/>
                </a:solidFill>
              </a:defRPr>
            </a:lvl2pPr>
            <a:lvl3pPr marL="685728" indent="0">
              <a:buNone/>
              <a:defRPr sz="1800" b="1">
                <a:solidFill>
                  <a:schemeClr val="tx1"/>
                </a:solidFill>
              </a:defRPr>
            </a:lvl3pPr>
            <a:lvl4pPr marL="1028592" indent="0">
              <a:buNone/>
              <a:defRPr sz="1800" b="1">
                <a:solidFill>
                  <a:schemeClr val="tx1"/>
                </a:solidFill>
              </a:defRPr>
            </a:lvl4pPr>
            <a:lvl5pPr marL="1371457" indent="0">
              <a:buNone/>
              <a:defRPr sz="1800" b="1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presenter/s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143500" y="4527560"/>
            <a:ext cx="3543300" cy="752592"/>
          </a:xfrm>
          <a:prstGeom prst="rect">
            <a:avLst/>
          </a:prstGeom>
        </p:spPr>
        <p:txBody>
          <a:bodyPr vert="horz" lIns="91433" tIns="45717" rIns="91433" bIns="45717"/>
          <a:lstStyle>
            <a:lvl1pPr marL="0" indent="0" algn="r">
              <a:buNone/>
              <a:defRPr sz="105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date</a:t>
            </a:r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914400" y="1632434"/>
            <a:ext cx="7772400" cy="1088908"/>
          </a:xfrm>
          <a:prstGeom prst="rect">
            <a:avLst/>
          </a:prstGeom>
        </p:spPr>
        <p:txBody>
          <a:bodyPr vert="horz" lIns="91433" tIns="45717" rIns="91433" bIns="45717"/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342865" indent="0" algn="r">
              <a:buNone/>
              <a:defRPr sz="2700"/>
            </a:lvl2pPr>
            <a:lvl3pPr marL="685728" indent="0" algn="r">
              <a:buNone/>
              <a:defRPr sz="2700"/>
            </a:lvl3pPr>
            <a:lvl4pPr marL="1028592" indent="0" algn="r">
              <a:buNone/>
              <a:defRPr sz="2700"/>
            </a:lvl4pPr>
            <a:lvl5pPr marL="1371457" indent="0" algn="r">
              <a:buNone/>
              <a:defRPr sz="2700"/>
            </a:lvl5pPr>
          </a:lstStyle>
          <a:p>
            <a:pPr lvl="0"/>
            <a:r>
              <a:rPr lang="en-US" dirty="0"/>
              <a:t>Click to add subtitle/venue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7196669" y="6529929"/>
            <a:ext cx="1947333" cy="316091"/>
          </a:xfrm>
          <a:prstGeom prst="rect">
            <a:avLst/>
          </a:prstGeom>
        </p:spPr>
        <p:txBody>
          <a:bodyPr vert="horz"/>
          <a:lstStyle>
            <a:lvl1pPr marL="0" indent="0" algn="r">
              <a:buNone/>
              <a:defRPr sz="800"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/>
              <a:t>Click to add LA-UR# 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3A95898-A2F2-174C-8CA3-434EAED2BBA4}"/>
              </a:ext>
            </a:extLst>
          </p:cNvPr>
          <p:cNvGrpSpPr/>
          <p:nvPr userDrawn="1"/>
        </p:nvGrpSpPr>
        <p:grpSpPr>
          <a:xfrm>
            <a:off x="3104029" y="6018054"/>
            <a:ext cx="6096000" cy="506013"/>
            <a:chOff x="6096000" y="5966277"/>
            <a:chExt cx="6096000" cy="506013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25CD818-03D0-D449-8F08-B22225AEA87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096000" y="6287624"/>
              <a:ext cx="6096000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600" b="0" i="0" u="none" strike="noStrike" kern="0" cap="none" spc="0" normalizeH="0" baseline="0" noProof="0" dirty="0">
                  <a:ln>
                    <a:noFill/>
                  </a:ln>
                  <a:solidFill>
                    <a:srgbClr val="666666"/>
                  </a:solidFill>
                  <a:effectLst/>
                  <a:uLnTx/>
                  <a:uFillTx/>
                  <a:latin typeface="Arial" pitchFamily="34" charset="0"/>
                  <a:ea typeface="ＭＳ Ｐゴシック" pitchFamily="34" charset="-128"/>
                </a:rPr>
                <a:t>Operated by Los Alamos National Security, LLC for the U.S. Department of Energy's NNSA</a:t>
              </a:r>
            </a:p>
          </p:txBody>
        </p:sp>
        <p:pic>
          <p:nvPicPr>
            <p:cNvPr id="18" name="Picture 17" descr="NNSA_80%.ai">
              <a:extLst>
                <a:ext uri="{FF2B5EF4-FFF2-40B4-BE49-F238E27FC236}">
                  <a16:creationId xmlns:a16="http://schemas.microsoft.com/office/drawing/2014/main" id="{1F196AF5-C894-8B4D-91BD-C53EF7C9065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9116" t="44234" r="25200" b="40485"/>
            <a:stretch/>
          </p:blipFill>
          <p:spPr>
            <a:xfrm>
              <a:off x="10783406" y="5966277"/>
              <a:ext cx="1281735" cy="385862"/>
            </a:xfrm>
            <a:prstGeom prst="rect">
              <a:avLst/>
            </a:prstGeom>
          </p:spPr>
        </p:pic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18F16820-EED9-FA42-A8B0-65B6A778DEE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" y="4436249"/>
            <a:ext cx="3244775" cy="1462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919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985093"/>
            <a:ext cx="9144000" cy="550778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4"/>
            <a:ext cx="8229600" cy="985093"/>
          </a:xfrm>
          <a:prstGeom prst="rect">
            <a:avLst/>
          </a:prstGeom>
        </p:spPr>
        <p:txBody>
          <a:bodyPr anchor="ctr"/>
          <a:lstStyle/>
          <a:p>
            <a:r>
              <a:rPr lang="en-US" dirty="0"/>
              <a:t>Click to edit agenda title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C695E-3847-284B-804A-F0C0441E204C}" type="datetime1">
              <a:rPr lang="en-US" smtClean="0"/>
              <a:t>10/5/2020</a:t>
            </a:fld>
            <a:r>
              <a:rPr lang="en-US"/>
              <a:t>   |   </a:t>
            </a:r>
            <a:fld id="{5D01E7E5-6465-7A46-A26D-BAABC2D34D3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Los Alamos National Laboratory</a:t>
            </a:r>
            <a:endParaRPr 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4631268" y="1131636"/>
            <a:ext cx="0" cy="519412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2895602" y="1131637"/>
            <a:ext cx="1617663" cy="381074"/>
          </a:xfrm>
          <a:prstGeom prst="rect">
            <a:avLst/>
          </a:prstGeom>
        </p:spPr>
        <p:txBody>
          <a:bodyPr vert="horz"/>
          <a:lstStyle>
            <a:lvl1pPr marL="0" indent="0" algn="r" defTabSz="-556008">
              <a:buFont typeface="Arial"/>
              <a:buNone/>
              <a:tabLst/>
              <a:defRPr sz="825"/>
            </a:lvl1pPr>
            <a:lvl2pPr marL="173827" indent="0" defTabSz="-556008">
              <a:buNone/>
              <a:tabLst/>
              <a:defRPr sz="788"/>
            </a:lvl2pPr>
            <a:lvl3pPr marL="341701" indent="0" defTabSz="-556008">
              <a:buNone/>
              <a:tabLst/>
              <a:defRPr sz="750"/>
            </a:lvl3pPr>
            <a:lvl4pPr marL="510765" indent="0" defTabSz="-556008">
              <a:buNone/>
              <a:tabLst/>
              <a:defRPr sz="675"/>
            </a:lvl4pPr>
            <a:lvl5pPr marL="684593" indent="0" defTabSz="-556008">
              <a:buNone/>
              <a:tabLst/>
              <a:defRPr sz="675"/>
            </a:lvl5pPr>
          </a:lstStyle>
          <a:p>
            <a:pPr lvl="0"/>
            <a:r>
              <a:rPr lang="en-US" dirty="0"/>
              <a:t>Click to edit date</a:t>
            </a:r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2895602" y="1512712"/>
            <a:ext cx="1617663" cy="381074"/>
          </a:xfrm>
          <a:prstGeom prst="rect">
            <a:avLst/>
          </a:prstGeom>
        </p:spPr>
        <p:txBody>
          <a:bodyPr vert="horz"/>
          <a:lstStyle>
            <a:lvl1pPr marL="0" indent="0" algn="r" defTabSz="-556008">
              <a:buFont typeface="Arial"/>
              <a:buNone/>
              <a:tabLst/>
              <a:defRPr sz="825" b="0"/>
            </a:lvl1pPr>
            <a:lvl2pPr marL="173827" indent="0" defTabSz="-556008">
              <a:buNone/>
              <a:tabLst/>
              <a:defRPr sz="788"/>
            </a:lvl2pPr>
            <a:lvl3pPr marL="341701" indent="0" defTabSz="-556008">
              <a:buNone/>
              <a:tabLst/>
              <a:defRPr sz="750"/>
            </a:lvl3pPr>
            <a:lvl4pPr marL="510765" indent="0" defTabSz="-556008">
              <a:buNone/>
              <a:tabLst/>
              <a:defRPr sz="675"/>
            </a:lvl4pPr>
            <a:lvl5pPr marL="684593" indent="0" defTabSz="-556008">
              <a:buNone/>
              <a:tabLst/>
              <a:defRPr sz="675"/>
            </a:lvl5pPr>
          </a:lstStyle>
          <a:p>
            <a:pPr lvl="0"/>
            <a:r>
              <a:rPr lang="en-US" dirty="0"/>
              <a:t>Click to edit time</a:t>
            </a:r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2895602" y="2223912"/>
            <a:ext cx="1617663" cy="381074"/>
          </a:xfrm>
          <a:prstGeom prst="rect">
            <a:avLst/>
          </a:prstGeom>
        </p:spPr>
        <p:txBody>
          <a:bodyPr vert="horz"/>
          <a:lstStyle>
            <a:lvl1pPr marL="0" indent="0" algn="r" defTabSz="-556008">
              <a:buFont typeface="Arial"/>
              <a:buNone/>
              <a:tabLst/>
              <a:defRPr sz="825" b="0"/>
            </a:lvl1pPr>
            <a:lvl2pPr marL="173827" indent="0" defTabSz="-556008">
              <a:buNone/>
              <a:tabLst/>
              <a:defRPr sz="788"/>
            </a:lvl2pPr>
            <a:lvl3pPr marL="341701" indent="0" defTabSz="-556008">
              <a:buNone/>
              <a:tabLst/>
              <a:defRPr sz="750"/>
            </a:lvl3pPr>
            <a:lvl4pPr marL="510765" indent="0" defTabSz="-556008">
              <a:buNone/>
              <a:tabLst/>
              <a:defRPr sz="675"/>
            </a:lvl4pPr>
            <a:lvl5pPr marL="684593" indent="0" defTabSz="-556008">
              <a:buNone/>
              <a:tabLst/>
              <a:defRPr sz="675"/>
            </a:lvl5pPr>
          </a:lstStyle>
          <a:p>
            <a:pPr lvl="0"/>
            <a:r>
              <a:rPr lang="en-US" dirty="0"/>
              <a:t>Click to edit location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" hasCustomPrompt="1"/>
          </p:nvPr>
        </p:nvSpPr>
        <p:spPr>
          <a:xfrm>
            <a:off x="4800600" y="1131636"/>
            <a:ext cx="3886200" cy="519412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agenda item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3B94075-7400-334F-AE50-024D502904D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" y="4436249"/>
            <a:ext cx="3244775" cy="1462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2526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NL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985093"/>
            <a:ext cx="9144000" cy="550778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4"/>
            <a:ext cx="8229600" cy="985093"/>
          </a:xfrm>
          <a:prstGeom prst="rect">
            <a:avLst/>
          </a:prstGeom>
        </p:spPr>
        <p:txBody>
          <a:bodyPr anchor="ctr"/>
          <a:lstStyle/>
          <a:p>
            <a:r>
              <a:rPr lang="en-US" dirty="0"/>
              <a:t>Click to edit title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050BD-D5D4-004B-87E1-382D8D28594F}" type="datetime1">
              <a:rPr lang="en-US" smtClean="0"/>
              <a:t>10/5/2020</a:t>
            </a:fld>
            <a:r>
              <a:rPr lang="en-US"/>
              <a:t>   |   </a:t>
            </a:r>
            <a:fld id="{5D01E7E5-6465-7A46-A26D-BAABC2D34D3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Los Alamos National Laboratory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1131636"/>
            <a:ext cx="8229600" cy="519412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682899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NL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383824"/>
            <a:ext cx="9144000" cy="610905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D5A60-AEBD-CD41-AE13-C139EF5F076B}" type="datetime1">
              <a:rPr lang="en-US" smtClean="0"/>
              <a:t>10/5/2020</a:t>
            </a:fld>
            <a:r>
              <a:rPr lang="en-US"/>
              <a:t>   |   </a:t>
            </a:r>
            <a:fld id="{5D01E7E5-6465-7A46-A26D-BAABC2D34D3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Los Alamos National Laboratory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83822"/>
            <a:ext cx="8229600" cy="601272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1131636"/>
            <a:ext cx="8229600" cy="519412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419988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 flipV="1">
            <a:off x="0" y="-1818"/>
            <a:ext cx="9144000" cy="169305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4" name="Rectangle 13"/>
          <p:cNvSpPr/>
          <p:nvPr userDrawn="1"/>
        </p:nvSpPr>
        <p:spPr>
          <a:xfrm flipV="1">
            <a:off x="0" y="6529924"/>
            <a:ext cx="9144000" cy="328076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5143500" y="3798488"/>
            <a:ext cx="3543300" cy="728290"/>
          </a:xfrm>
          <a:prstGeom prst="rect">
            <a:avLst/>
          </a:prstGeom>
        </p:spPr>
        <p:txBody>
          <a:bodyPr vert="horz" lIns="91433" tIns="45717" rIns="91433" bIns="45717" anchor="b"/>
          <a:lstStyle>
            <a:lvl1pPr marL="0" indent="0" algn="r">
              <a:buNone/>
              <a:defRPr sz="1350" b="1">
                <a:solidFill>
                  <a:schemeClr val="bg1"/>
                </a:solidFill>
              </a:defRPr>
            </a:lvl1pPr>
            <a:lvl2pPr marL="342865" indent="0">
              <a:buNone/>
              <a:defRPr sz="1800" b="1">
                <a:solidFill>
                  <a:schemeClr val="tx1"/>
                </a:solidFill>
              </a:defRPr>
            </a:lvl2pPr>
            <a:lvl3pPr marL="685728" indent="0">
              <a:buNone/>
              <a:defRPr sz="1800" b="1">
                <a:solidFill>
                  <a:schemeClr val="tx1"/>
                </a:solidFill>
              </a:defRPr>
            </a:lvl3pPr>
            <a:lvl4pPr marL="1028592" indent="0">
              <a:buNone/>
              <a:defRPr sz="1800" b="1">
                <a:solidFill>
                  <a:schemeClr val="tx1"/>
                </a:solidFill>
              </a:defRPr>
            </a:lvl4pPr>
            <a:lvl5pPr marL="1371457" indent="0">
              <a:buNone/>
              <a:defRPr sz="1800" b="1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presenter/s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143500" y="4527560"/>
            <a:ext cx="3543300" cy="752592"/>
          </a:xfrm>
          <a:prstGeom prst="rect">
            <a:avLst/>
          </a:prstGeom>
        </p:spPr>
        <p:txBody>
          <a:bodyPr vert="horz" lIns="91433" tIns="45717" rIns="91433" bIns="45717"/>
          <a:lstStyle>
            <a:lvl1pPr marL="0" indent="0" algn="r">
              <a:buNone/>
              <a:defRPr sz="105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date</a:t>
            </a:r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914400" y="1632434"/>
            <a:ext cx="7772400" cy="1088908"/>
          </a:xfrm>
          <a:prstGeom prst="rect">
            <a:avLst/>
          </a:prstGeom>
        </p:spPr>
        <p:txBody>
          <a:bodyPr vert="horz" lIns="91433" tIns="45717" rIns="91433" bIns="45717"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  <a:lvl2pPr marL="342865" indent="0" algn="r">
              <a:buNone/>
              <a:defRPr sz="2700"/>
            </a:lvl2pPr>
            <a:lvl3pPr marL="685728" indent="0" algn="r">
              <a:buNone/>
              <a:defRPr sz="2700"/>
            </a:lvl3pPr>
            <a:lvl4pPr marL="1028592" indent="0" algn="r">
              <a:buNone/>
              <a:defRPr sz="2700"/>
            </a:lvl4pPr>
            <a:lvl5pPr marL="1371457" indent="0" algn="r">
              <a:buNone/>
              <a:defRPr sz="2700"/>
            </a:lvl5pPr>
          </a:lstStyle>
          <a:p>
            <a:pPr lvl="0"/>
            <a:r>
              <a:rPr lang="en-US" dirty="0"/>
              <a:t>Click to add subtitle/venue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7196669" y="6529929"/>
            <a:ext cx="1947333" cy="316091"/>
          </a:xfrm>
          <a:prstGeom prst="rect">
            <a:avLst/>
          </a:prstGeom>
        </p:spPr>
        <p:txBody>
          <a:bodyPr vert="horz"/>
          <a:lstStyle>
            <a:lvl1pPr marL="0" indent="0" algn="r">
              <a:buNone/>
              <a:defRPr sz="6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LA-UR#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914400" y="0"/>
            <a:ext cx="7772400" cy="1627188"/>
          </a:xfrm>
          <a:prstGeom prst="rect">
            <a:avLst/>
          </a:prstGeom>
        </p:spPr>
        <p:txBody>
          <a:bodyPr vert="horz" lIns="91433" tIns="45717" rIns="91433" bIns="45717" anchor="b"/>
          <a:lstStyle>
            <a:lvl1pPr>
              <a:defRPr lang="en-US" sz="2700" baseline="0" smtClean="0"/>
            </a:lvl1pPr>
            <a:lvl2pPr>
              <a:defRPr lang="en-US" sz="2700" smtClean="0"/>
            </a:lvl2pPr>
            <a:lvl3pPr>
              <a:defRPr lang="en-US" sz="2700" smtClean="0"/>
            </a:lvl3pPr>
            <a:lvl4pPr>
              <a:defRPr lang="en-US" sz="2700" smtClean="0"/>
            </a:lvl4pPr>
            <a:lvl5pPr>
              <a:defRPr lang="en-US" sz="2700"/>
            </a:lvl5pPr>
          </a:lstStyle>
          <a:p>
            <a:pPr marL="0" lvl="0" indent="0" algn="r">
              <a:buNone/>
            </a:pPr>
            <a:r>
              <a:rPr lang="en-US" dirty="0"/>
              <a:t>Click to add title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D681A3C-BC94-8849-ABDA-2C32C39A03F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93" y="4270311"/>
            <a:ext cx="3561731" cy="1780866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E3A4E048-772A-B448-A0D1-3E6029213B45}"/>
              </a:ext>
            </a:extLst>
          </p:cNvPr>
          <p:cNvGrpSpPr/>
          <p:nvPr userDrawn="1"/>
        </p:nvGrpSpPr>
        <p:grpSpPr>
          <a:xfrm>
            <a:off x="3110753" y="6011931"/>
            <a:ext cx="6096000" cy="506013"/>
            <a:chOff x="6096000" y="5966277"/>
            <a:chExt cx="6096000" cy="506013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FAFFBA79-CD62-0742-9815-99CE73A6E67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096000" y="6287624"/>
              <a:ext cx="6096000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6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  <a:ea typeface="ＭＳ Ｐゴシック" pitchFamily="34" charset="-128"/>
                </a:rPr>
                <a:t>Operated by Los Alamos National Security, LLC for the U.S. Department of Energy's NNSA</a:t>
              </a:r>
            </a:p>
          </p:txBody>
        </p:sp>
        <p:pic>
          <p:nvPicPr>
            <p:cNvPr id="23" name="Picture 22" descr="NNSA_80%.ai">
              <a:extLst>
                <a:ext uri="{FF2B5EF4-FFF2-40B4-BE49-F238E27FC236}">
                  <a16:creationId xmlns:a16="http://schemas.microsoft.com/office/drawing/2014/main" id="{CB11F8E0-F2DB-6647-96F6-685EB5910CA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biLevel thresh="2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9116" t="44234" r="25200" b="40485"/>
            <a:stretch/>
          </p:blipFill>
          <p:spPr>
            <a:xfrm>
              <a:off x="10783406" y="5966277"/>
              <a:ext cx="1281735" cy="385862"/>
            </a:xfrm>
            <a:prstGeom prst="rect">
              <a:avLst/>
            </a:prstGeom>
          </p:spPr>
        </p:pic>
      </p:grpSp>
    </p:spTree>
    <p:extLst/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 flipV="1">
            <a:off x="0" y="-55179"/>
            <a:ext cx="9144000" cy="104027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Rectangle 19"/>
          <p:cNvSpPr/>
          <p:nvPr userDrawn="1"/>
        </p:nvSpPr>
        <p:spPr>
          <a:xfrm flipV="1">
            <a:off x="0" y="6529924"/>
            <a:ext cx="9144000" cy="328076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"/>
            <a:ext cx="8229600" cy="985093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DFC695E-3847-284B-804A-F0C0441E204C}" type="datetime1">
              <a:rPr lang="en-US" smtClean="0"/>
              <a:pPr/>
              <a:t>10/5/2020</a:t>
            </a:fld>
            <a:r>
              <a:rPr lang="en-US"/>
              <a:t>   |   </a:t>
            </a:r>
            <a:fld id="{5D01E7E5-6465-7A46-A26D-BAABC2D34D3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Los Alamos National Laboratory</a:t>
            </a:r>
            <a:endParaRPr 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4631268" y="1131636"/>
            <a:ext cx="0" cy="519412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2895602" y="1131637"/>
            <a:ext cx="1617663" cy="381074"/>
          </a:xfrm>
          <a:prstGeom prst="rect">
            <a:avLst/>
          </a:prstGeom>
        </p:spPr>
        <p:txBody>
          <a:bodyPr vert="horz"/>
          <a:lstStyle>
            <a:lvl1pPr marL="0" indent="0" algn="r" defTabSz="-556008">
              <a:buFont typeface="Arial"/>
              <a:buNone/>
              <a:tabLst/>
              <a:defRPr sz="825">
                <a:solidFill>
                  <a:schemeClr val="bg1"/>
                </a:solidFill>
              </a:defRPr>
            </a:lvl1pPr>
            <a:lvl2pPr marL="173827" indent="0" defTabSz="-556008">
              <a:buNone/>
              <a:tabLst/>
              <a:defRPr sz="788"/>
            </a:lvl2pPr>
            <a:lvl3pPr marL="341701" indent="0" defTabSz="-556008">
              <a:buNone/>
              <a:tabLst/>
              <a:defRPr sz="750"/>
            </a:lvl3pPr>
            <a:lvl4pPr marL="510765" indent="0" defTabSz="-556008">
              <a:buNone/>
              <a:tabLst/>
              <a:defRPr sz="675"/>
            </a:lvl4pPr>
            <a:lvl5pPr marL="684593" indent="0" defTabSz="-556008">
              <a:buNone/>
              <a:tabLst/>
              <a:defRPr sz="675"/>
            </a:lvl5pPr>
          </a:lstStyle>
          <a:p>
            <a:pPr lvl="0"/>
            <a:r>
              <a:rPr lang="en-US" dirty="0"/>
              <a:t>Click to edit date</a:t>
            </a:r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2895602" y="1512712"/>
            <a:ext cx="1617663" cy="381074"/>
          </a:xfrm>
          <a:prstGeom prst="rect">
            <a:avLst/>
          </a:prstGeom>
        </p:spPr>
        <p:txBody>
          <a:bodyPr vert="horz"/>
          <a:lstStyle>
            <a:lvl1pPr marL="0" indent="0" algn="r" defTabSz="-556008">
              <a:buFont typeface="Arial"/>
              <a:buNone/>
              <a:tabLst/>
              <a:defRPr sz="825" b="0">
                <a:solidFill>
                  <a:schemeClr val="bg1"/>
                </a:solidFill>
              </a:defRPr>
            </a:lvl1pPr>
            <a:lvl2pPr marL="173827" indent="0" defTabSz="-556008">
              <a:buNone/>
              <a:tabLst/>
              <a:defRPr sz="788"/>
            </a:lvl2pPr>
            <a:lvl3pPr marL="341701" indent="0" defTabSz="-556008">
              <a:buNone/>
              <a:tabLst/>
              <a:defRPr sz="750"/>
            </a:lvl3pPr>
            <a:lvl4pPr marL="510765" indent="0" defTabSz="-556008">
              <a:buNone/>
              <a:tabLst/>
              <a:defRPr sz="675"/>
            </a:lvl4pPr>
            <a:lvl5pPr marL="684593" indent="0" defTabSz="-556008">
              <a:buNone/>
              <a:tabLst/>
              <a:defRPr sz="675"/>
            </a:lvl5pPr>
          </a:lstStyle>
          <a:p>
            <a:pPr lvl="0"/>
            <a:r>
              <a:rPr lang="en-US" dirty="0"/>
              <a:t>Click to edit time</a:t>
            </a:r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2895602" y="2223912"/>
            <a:ext cx="1617663" cy="381074"/>
          </a:xfrm>
          <a:prstGeom prst="rect">
            <a:avLst/>
          </a:prstGeom>
        </p:spPr>
        <p:txBody>
          <a:bodyPr vert="horz"/>
          <a:lstStyle>
            <a:lvl1pPr marL="0" indent="0" algn="r" defTabSz="-556008">
              <a:buFont typeface="Arial"/>
              <a:buNone/>
              <a:tabLst/>
              <a:defRPr sz="825" b="0">
                <a:solidFill>
                  <a:schemeClr val="bg1"/>
                </a:solidFill>
              </a:defRPr>
            </a:lvl1pPr>
            <a:lvl2pPr marL="173827" indent="0" defTabSz="-556008">
              <a:buNone/>
              <a:tabLst/>
              <a:defRPr sz="788"/>
            </a:lvl2pPr>
            <a:lvl3pPr marL="341701" indent="0" defTabSz="-556008">
              <a:buNone/>
              <a:tabLst/>
              <a:defRPr sz="750"/>
            </a:lvl3pPr>
            <a:lvl4pPr marL="510765" indent="0" defTabSz="-556008">
              <a:buNone/>
              <a:tabLst/>
              <a:defRPr sz="675"/>
            </a:lvl4pPr>
            <a:lvl5pPr marL="684593" indent="0" defTabSz="-556008">
              <a:buNone/>
              <a:tabLst/>
              <a:defRPr sz="675"/>
            </a:lvl5pPr>
          </a:lstStyle>
          <a:p>
            <a:pPr lvl="0"/>
            <a:r>
              <a:rPr lang="en-US" dirty="0"/>
              <a:t>Click to edit location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" hasCustomPrompt="1"/>
          </p:nvPr>
        </p:nvSpPr>
        <p:spPr>
          <a:xfrm>
            <a:off x="4800600" y="1131636"/>
            <a:ext cx="3886200" cy="519412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agenda item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5CE0874-4A31-8A49-9B13-2A0AD8263FB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93" y="4270311"/>
            <a:ext cx="3561731" cy="1780866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664186"/>
            <a:ext cx="8229600" cy="985093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edit section title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A6442-326F-BF43-9512-C754596C1A34}" type="datetime1">
              <a:rPr lang="en-US" smtClean="0"/>
              <a:t>10/5/2020</a:t>
            </a:fld>
            <a:r>
              <a:rPr lang="en-US"/>
              <a:t>   |   </a:t>
            </a:r>
            <a:fld id="{5D01E7E5-6465-7A46-A26D-BAABC2D34D3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Los Alamos National Laboratory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46289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B62AD"/>
            </a:gs>
            <a:gs pos="100000">
              <a:srgbClr val="02254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12"/>
          <p:cNvSpPr>
            <a:spLocks noGrp="1"/>
          </p:cNvSpPr>
          <p:nvPr>
            <p:ph type="ftr" sz="quarter" idx="3"/>
          </p:nvPr>
        </p:nvSpPr>
        <p:spPr>
          <a:xfrm>
            <a:off x="-1" y="6491818"/>
            <a:ext cx="3310467" cy="3661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1">
                <a:solidFill>
                  <a:srgbClr val="FFFFFF"/>
                </a:solidFill>
              </a:defRPr>
            </a:lvl1pPr>
          </a:lstStyle>
          <a:p>
            <a:r>
              <a:rPr lang="en-US"/>
              <a:t>Los Alamos National Laboratory</a:t>
            </a:r>
            <a:endParaRPr lang="en-US" dirty="0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7004050" y="6491818"/>
            <a:ext cx="2133600" cy="3661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BB098140-90E5-4392-9510-CF3F577C3551}" type="datetime1">
              <a:rPr lang="en-US" smtClean="0"/>
              <a:pPr/>
              <a:t>10/5/2020</a:t>
            </a:fld>
            <a:r>
              <a:rPr lang="en-US"/>
              <a:t>   |   </a:t>
            </a:r>
            <a:fld id="{5D01E7E5-6465-7A46-A26D-BAABC2D34D38}" type="slidenum">
              <a:rPr lang="en-US" b="1" smtClean="0"/>
              <a:pPr/>
              <a:t>‹#›</a:t>
            </a:fld>
            <a:endParaRPr lang="en-US" b="1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-117070" y="1486499"/>
            <a:ext cx="101168" cy="447895"/>
          </a:xfrm>
          <a:prstGeom prst="rect">
            <a:avLst/>
          </a:prstGeom>
          <a:solidFill>
            <a:srgbClr val="2682C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-117070" y="1934393"/>
            <a:ext cx="101168" cy="447895"/>
          </a:xfrm>
          <a:prstGeom prst="rect">
            <a:avLst/>
          </a:prstGeom>
          <a:solidFill>
            <a:srgbClr val="EA772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8" name="Rectangle 17"/>
          <p:cNvSpPr/>
          <p:nvPr userDrawn="1"/>
        </p:nvSpPr>
        <p:spPr>
          <a:xfrm>
            <a:off x="-117070" y="2382287"/>
            <a:ext cx="101168" cy="447895"/>
          </a:xfrm>
          <a:prstGeom prst="rect">
            <a:avLst/>
          </a:prstGeom>
          <a:solidFill>
            <a:srgbClr val="F4482D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9" name="Rectangle 18"/>
          <p:cNvSpPr/>
          <p:nvPr userDrawn="1"/>
        </p:nvSpPr>
        <p:spPr>
          <a:xfrm>
            <a:off x="-117070" y="2830181"/>
            <a:ext cx="101168" cy="447895"/>
          </a:xfrm>
          <a:prstGeom prst="rect">
            <a:avLst/>
          </a:prstGeom>
          <a:solidFill>
            <a:srgbClr val="229357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20" name="Rectangle 19"/>
          <p:cNvSpPr/>
          <p:nvPr userDrawn="1"/>
        </p:nvSpPr>
        <p:spPr>
          <a:xfrm>
            <a:off x="-117070" y="0"/>
            <a:ext cx="101168" cy="447895"/>
          </a:xfrm>
          <a:prstGeom prst="rect">
            <a:avLst/>
          </a:prstGeom>
          <a:solidFill>
            <a:srgbClr val="0D0E2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21" name="Rectangle 20"/>
          <p:cNvSpPr/>
          <p:nvPr userDrawn="1"/>
        </p:nvSpPr>
        <p:spPr>
          <a:xfrm>
            <a:off x="-117070" y="447900"/>
            <a:ext cx="101168" cy="447895"/>
          </a:xfrm>
          <a:prstGeom prst="rect">
            <a:avLst/>
          </a:prstGeom>
          <a:solidFill>
            <a:srgbClr val="F8B617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22" name="Rectangle 21"/>
          <p:cNvSpPr/>
          <p:nvPr userDrawn="1"/>
        </p:nvSpPr>
        <p:spPr>
          <a:xfrm>
            <a:off x="-117070" y="969750"/>
            <a:ext cx="101168" cy="44789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23" name="TextBox 22"/>
          <p:cNvSpPr txBox="1"/>
          <p:nvPr userDrawn="1"/>
        </p:nvSpPr>
        <p:spPr>
          <a:xfrm>
            <a:off x="-635000" y="-2"/>
            <a:ext cx="51793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00" b="1" dirty="0">
                <a:solidFill>
                  <a:srgbClr val="0D0C2E"/>
                </a:solidFill>
              </a:rPr>
              <a:t>NOTE:</a:t>
            </a:r>
          </a:p>
          <a:p>
            <a:pPr algn="r"/>
            <a:r>
              <a:rPr lang="en-US" sz="600" dirty="0">
                <a:solidFill>
                  <a:srgbClr val="0D0C2E"/>
                </a:solidFill>
              </a:rPr>
              <a:t>This is</a:t>
            </a:r>
            <a:r>
              <a:rPr lang="en-US" sz="600" baseline="0" dirty="0">
                <a:solidFill>
                  <a:srgbClr val="0D0C2E"/>
                </a:solidFill>
              </a:rPr>
              <a:t> the lab color palette.</a:t>
            </a:r>
            <a:endParaRPr lang="en-US" sz="600" baseline="0" dirty="0">
              <a:solidFill>
                <a:srgbClr val="0D0C2E"/>
              </a:solidFill>
              <a:latin typeface="Wingdings"/>
              <a:ea typeface="Wingdings"/>
              <a:cs typeface="Wingdings"/>
              <a:sym typeface="Wingdings"/>
            </a:endParaRPr>
          </a:p>
        </p:txBody>
      </p:sp>
    </p:spTree>
    <p:extLst>
      <p:ext uri="{BB962C8B-B14F-4D97-AF65-F5344CB8AC3E}">
        <p14:creationId xmlns:p14="http://schemas.microsoft.com/office/powerpoint/2010/main" val="134279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49" r:id="rId3"/>
    <p:sldLayoutId id="2147483673" r:id="rId4"/>
    <p:sldLayoutId id="2147483650" r:id="rId5"/>
    <p:sldLayoutId id="2147483674" r:id="rId6"/>
    <p:sldLayoutId id="2147483679" r:id="rId7"/>
    <p:sldLayoutId id="2147483680" r:id="rId8"/>
    <p:sldLayoutId id="2147483671" r:id="rId9"/>
    <p:sldLayoutId id="2147483660" r:id="rId10"/>
    <p:sldLayoutId id="2147483678" r:id="rId11"/>
    <p:sldLayoutId id="2147483677" r:id="rId12"/>
  </p:sldLayoutIdLst>
  <p:hf sldNum="0" hdr="0"/>
  <p:txStyles>
    <p:titleStyle>
      <a:lvl1pPr algn="l" defTabSz="342892" rtl="0" eaLnBrk="1" latinLnBrk="0" hangingPunct="1">
        <a:spcBef>
          <a:spcPct val="0"/>
        </a:spcBef>
        <a:buNone/>
        <a:defRPr sz="1800" b="1" kern="120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28585" indent="-128585" algn="l" defTabSz="342892" rtl="0" eaLnBrk="1" latinLnBrk="0" hangingPunct="1">
        <a:spcBef>
          <a:spcPct val="20000"/>
        </a:spcBef>
        <a:buFont typeface="Arial"/>
        <a:buChar char="•"/>
        <a:defRPr sz="135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302411" indent="-128585" algn="l" defTabSz="342892" rtl="0" eaLnBrk="1" latinLnBrk="0" hangingPunct="1">
        <a:spcBef>
          <a:spcPct val="20000"/>
        </a:spcBef>
        <a:buFont typeface="Arial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471476" indent="-129776" algn="l" defTabSz="342892" rtl="0" eaLnBrk="1" latinLnBrk="0" hangingPunct="1">
        <a:spcBef>
          <a:spcPct val="20000"/>
        </a:spcBef>
        <a:buFont typeface="Arial"/>
        <a:buChar char="•"/>
        <a:defRPr sz="1050" kern="1200">
          <a:solidFill>
            <a:schemeClr val="tx1"/>
          </a:solidFill>
          <a:latin typeface="+mn-lt"/>
          <a:ea typeface="+mn-ea"/>
          <a:cs typeface="+mn-cs"/>
        </a:defRPr>
      </a:lvl3pPr>
      <a:lvl4pPr marL="640540" indent="-129776" algn="l" defTabSz="342892" rtl="0" eaLnBrk="1" latinLnBrk="0" hangingPunct="1">
        <a:spcBef>
          <a:spcPct val="20000"/>
        </a:spcBef>
        <a:buFont typeface="Arial"/>
        <a:buChar char="–"/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815558" indent="-130966" algn="l" defTabSz="342892" rtl="0" eaLnBrk="1" latinLnBrk="0" hangingPunct="1">
        <a:spcBef>
          <a:spcPct val="20000"/>
        </a:spcBef>
        <a:buFont typeface="Arial"/>
        <a:buChar char="»"/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03" indent="-171446" algn="l" defTabSz="342892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342892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342892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342892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89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34289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34289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34289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34289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34289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34289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34289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34289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1.png"/><Relationship Id="rId11" Type="http://schemas.openxmlformats.org/officeDocument/2006/relationships/image" Target="../media/image36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47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6.png"/><Relationship Id="rId5" Type="http://schemas.openxmlformats.org/officeDocument/2006/relationships/image" Target="../media/image36.png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64.png"/><Relationship Id="rId7" Type="http://schemas.openxmlformats.org/officeDocument/2006/relationships/image" Target="../media/image40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65.png"/><Relationship Id="rId9" Type="http://schemas.openxmlformats.org/officeDocument/2006/relationships/image" Target="../media/image6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5" Type="http://schemas.openxmlformats.org/officeDocument/2006/relationships/comments" Target="../comments/comment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156411" y="7"/>
            <a:ext cx="8843209" cy="1633361"/>
          </a:xfrm>
        </p:spPr>
        <p:txBody>
          <a:bodyPr/>
          <a:lstStyle/>
          <a:p>
            <a:r>
              <a:rPr lang="en-GB" sz="3200" dirty="0" smtClean="0"/>
              <a:t>Assimilation of Point and/or Spatial Data</a:t>
            </a:r>
            <a:endParaRPr lang="en-US" sz="3200" b="1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5143500" y="3859823"/>
            <a:ext cx="3543300" cy="1300869"/>
          </a:xfrm>
        </p:spPr>
        <p:txBody>
          <a:bodyPr/>
          <a:lstStyle/>
          <a:p>
            <a:r>
              <a:rPr lang="en-US" dirty="0" smtClean="0"/>
              <a:t>Bailian Chen</a:t>
            </a:r>
          </a:p>
          <a:p>
            <a:r>
              <a:rPr lang="en-US" dirty="0" smtClean="0"/>
              <a:t>EES-16</a:t>
            </a:r>
          </a:p>
          <a:p>
            <a:endParaRPr lang="en-US" dirty="0" smtClean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5143500" y="5290748"/>
            <a:ext cx="3543300" cy="752592"/>
          </a:xfrm>
        </p:spPr>
        <p:txBody>
          <a:bodyPr/>
          <a:lstStyle/>
          <a:p>
            <a:r>
              <a:rPr lang="en-US" dirty="0" smtClean="0"/>
              <a:t>08/06/2020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197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632A3-F47F-1040-A02F-56356D5148F3}" type="datetime1">
              <a:rPr lang="en-US" smtClean="0"/>
              <a:t>10/5/2020</a:t>
            </a:fld>
            <a:r>
              <a:rPr lang="en-US"/>
              <a:t>   |   </a:t>
            </a:r>
            <a:fld id="{5D01E7E5-6465-7A46-A26D-BAABC2D34D38}" type="slidenum">
              <a:rPr lang="en-US" smtClean="0"/>
              <a:t>10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Los Alamos National Laboratory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438410" y="4"/>
            <a:ext cx="8279705" cy="985093"/>
          </a:xfrm>
        </p:spPr>
        <p:txBody>
          <a:bodyPr/>
          <a:lstStyle/>
          <a:p>
            <a:r>
              <a:rPr lang="en-US" sz="2800" dirty="0" smtClean="0"/>
              <a:t>Joint assimilation of spatial data and point data</a:t>
            </a:r>
            <a:endParaRPr lang="en-US" sz="2800" dirty="0"/>
          </a:p>
        </p:txBody>
      </p:sp>
      <p:sp>
        <p:nvSpPr>
          <p:cNvPr id="2" name="TextBox 1"/>
          <p:cNvSpPr txBox="1"/>
          <p:nvPr/>
        </p:nvSpPr>
        <p:spPr>
          <a:xfrm>
            <a:off x="998344" y="2538128"/>
            <a:ext cx="707250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Available data: time varying spatial CO</a:t>
            </a:r>
            <a:r>
              <a:rPr lang="en-US" baseline="-25000" dirty="0" smtClean="0"/>
              <a:t>2</a:t>
            </a:r>
            <a:r>
              <a:rPr lang="en-US" dirty="0" smtClean="0"/>
              <a:t> saturations from seismic survey and point pressures from monitoring</a:t>
            </a:r>
          </a:p>
          <a:p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</a:t>
            </a:r>
            <a:r>
              <a:rPr lang="en-US" dirty="0" smtClean="0"/>
              <a:t>dd point saturation/pressure data into spatial data set for joint assimilation</a:t>
            </a:r>
          </a:p>
        </p:txBody>
      </p:sp>
    </p:spTree>
    <p:extLst>
      <p:ext uri="{BB962C8B-B14F-4D97-AF65-F5344CB8AC3E}">
        <p14:creationId xmlns:p14="http://schemas.microsoft.com/office/powerpoint/2010/main" val="3317463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632A3-F47F-1040-A02F-56356D5148F3}" type="datetime1">
              <a:rPr lang="en-US" smtClean="0"/>
              <a:t>10/5/2020</a:t>
            </a:fld>
            <a:r>
              <a:rPr lang="en-US"/>
              <a:t>   |   </a:t>
            </a:r>
            <a:fld id="{5D01E7E5-6465-7A46-A26D-BAABC2D34D38}" type="slidenum">
              <a:rPr lang="en-US" smtClean="0"/>
              <a:t>11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Los Alamos National Laboratory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438410" y="4"/>
            <a:ext cx="8279705" cy="985093"/>
          </a:xfrm>
        </p:spPr>
        <p:txBody>
          <a:bodyPr/>
          <a:lstStyle/>
          <a:p>
            <a:r>
              <a:rPr lang="en-US" sz="2800" dirty="0" smtClean="0"/>
              <a:t>Directly from seismic data</a:t>
            </a:r>
            <a:endParaRPr lang="en-US" sz="2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431" y="985098"/>
            <a:ext cx="4715803" cy="187956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9138" y="2930032"/>
            <a:ext cx="3828512" cy="321647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511" y="3539971"/>
            <a:ext cx="5087976" cy="2226767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>
            <a:off x="8076143" y="1917218"/>
            <a:ext cx="30134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4" name="Group 13"/>
          <p:cNvGrpSpPr/>
          <p:nvPr/>
        </p:nvGrpSpPr>
        <p:grpSpPr>
          <a:xfrm>
            <a:off x="5622127" y="1616834"/>
            <a:ext cx="3521873" cy="645700"/>
            <a:chOff x="355973" y="3172634"/>
            <a:chExt cx="5343352" cy="645700"/>
          </a:xfrm>
        </p:grpSpPr>
        <p:sp>
          <p:nvSpPr>
            <p:cNvPr id="9" name="TextBox 8"/>
            <p:cNvSpPr txBox="1"/>
            <p:nvPr/>
          </p:nvSpPr>
          <p:spPr>
            <a:xfrm>
              <a:off x="355973" y="3295114"/>
              <a:ext cx="534335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solidFill>
                    <a:schemeClr val="accent3"/>
                  </a:solidFill>
                </a:rPr>
                <a:t>Seismic data </a:t>
              </a:r>
              <a:r>
                <a:rPr lang="en-US" sz="1400" dirty="0" smtClean="0">
                  <a:solidFill>
                    <a:schemeClr val="accent3"/>
                  </a:solidFill>
                  <a:sym typeface="Wingdings" panose="05000000000000000000" pitchFamily="2" charset="2"/>
                </a:rPr>
                <a:t>(</a:t>
              </a:r>
              <a:r>
                <a:rPr lang="en-US" sz="1400" dirty="0" smtClean="0">
                  <a:solidFill>
                    <a:schemeClr val="accent3"/>
                  </a:solidFill>
                </a:rPr>
                <a:t>P-impedance)            Reservoir simulation responses</a:t>
              </a:r>
              <a:endParaRPr lang="en-US" sz="1400" dirty="0">
                <a:solidFill>
                  <a:schemeClr val="accent3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879813" y="3172634"/>
              <a:ext cx="144094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 smtClean="0">
                  <a:solidFill>
                    <a:schemeClr val="accent3"/>
                  </a:solidFill>
                </a:rPr>
                <a:t>PEM</a:t>
              </a:r>
              <a:endParaRPr lang="en-US" sz="1200" b="1" dirty="0">
                <a:solidFill>
                  <a:schemeClr val="accent3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19022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632A3-F47F-1040-A02F-56356D5148F3}" type="datetime1">
              <a:rPr lang="en-US" smtClean="0"/>
              <a:t>10/5/2020</a:t>
            </a:fld>
            <a:r>
              <a:rPr lang="en-US"/>
              <a:t>   |   </a:t>
            </a:r>
            <a:fld id="{5D01E7E5-6465-7A46-A26D-BAABC2D34D38}" type="slidenum">
              <a:rPr lang="en-US" smtClean="0"/>
              <a:t>12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Los Alamos National Laboratory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438410" y="4"/>
            <a:ext cx="8279705" cy="985093"/>
          </a:xfrm>
        </p:spPr>
        <p:txBody>
          <a:bodyPr/>
          <a:lstStyle/>
          <a:p>
            <a:r>
              <a:rPr lang="en-US" sz="2800" dirty="0" smtClean="0"/>
              <a:t>Directly from seismic data</a:t>
            </a:r>
            <a:endParaRPr lang="en-US" sz="2800" dirty="0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3832441" y="1623628"/>
            <a:ext cx="30134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05468" y="1462557"/>
            <a:ext cx="8349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1"/>
                </a:solidFill>
              </a:rPr>
              <a:t>Seismic data </a:t>
            </a:r>
            <a:r>
              <a:rPr lang="en-US" dirty="0" smtClean="0">
                <a:solidFill>
                  <a:schemeClr val="accent1"/>
                </a:solidFill>
                <a:sym typeface="Wingdings" panose="05000000000000000000" pitchFamily="2" charset="2"/>
              </a:rPr>
              <a:t>(</a:t>
            </a:r>
            <a:r>
              <a:rPr lang="en-US" dirty="0" smtClean="0">
                <a:solidFill>
                  <a:schemeClr val="accent1"/>
                </a:solidFill>
              </a:rPr>
              <a:t>P-impedance)            Reservoir simulation responses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689324" y="1298227"/>
            <a:ext cx="6527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chemeClr val="accent3"/>
                </a:solidFill>
              </a:rPr>
              <a:t>PEM</a:t>
            </a:r>
            <a:endParaRPr lang="en-US" sz="1200" b="1" dirty="0">
              <a:solidFill>
                <a:schemeClr val="accent3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807630" y="1940017"/>
            <a:ext cx="6263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3"/>
                </a:solidFill>
              </a:rPr>
              <a:t>PEM model based on Gassmann equation (1951)</a:t>
            </a:r>
            <a:endParaRPr lang="en-US" dirty="0">
              <a:solidFill>
                <a:schemeClr val="accent3"/>
              </a:solidFill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3280" y="4528783"/>
            <a:ext cx="885825" cy="1905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2213" y="3440590"/>
            <a:ext cx="1352550" cy="55245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9191" y="3832474"/>
            <a:ext cx="2752725" cy="24765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4951" y="3269506"/>
            <a:ext cx="1876425" cy="54292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03441" y="3348864"/>
            <a:ext cx="3038475" cy="3048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3157" y="2988096"/>
            <a:ext cx="3086100" cy="2667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55801" y="3845444"/>
            <a:ext cx="2343150" cy="3429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0678" y="4605672"/>
            <a:ext cx="1362075" cy="361950"/>
          </a:xfrm>
          <a:prstGeom prst="rect">
            <a:avLst/>
          </a:prstGeom>
        </p:spPr>
      </p:pic>
      <p:cxnSp>
        <p:nvCxnSpPr>
          <p:cNvPr id="29" name="Straight Arrow Connector 28"/>
          <p:cNvCxnSpPr/>
          <p:nvPr/>
        </p:nvCxnSpPr>
        <p:spPr>
          <a:xfrm>
            <a:off x="8326192" y="3993040"/>
            <a:ext cx="0" cy="43335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923792" y="4080124"/>
            <a:ext cx="21879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Right Brace 31"/>
          <p:cNvSpPr/>
          <p:nvPr/>
        </p:nvSpPr>
        <p:spPr>
          <a:xfrm>
            <a:off x="3606525" y="3039962"/>
            <a:ext cx="452799" cy="1023712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Brace 32"/>
          <p:cNvSpPr/>
          <p:nvPr/>
        </p:nvSpPr>
        <p:spPr>
          <a:xfrm>
            <a:off x="7186032" y="3505071"/>
            <a:ext cx="250393" cy="487969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3678651" y="5249310"/>
            <a:ext cx="27655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K: bulk modulus </a:t>
            </a:r>
          </a:p>
          <a:p>
            <a:r>
              <a:rPr lang="en-US" dirty="0" smtClean="0"/>
              <a:t>G: shear modulus</a:t>
            </a:r>
            <a:endParaRPr lang="en-US" dirty="0"/>
          </a:p>
        </p:txBody>
      </p:sp>
      <p:cxnSp>
        <p:nvCxnSpPr>
          <p:cNvPr id="36" name="Straight Connector 35"/>
          <p:cNvCxnSpPr/>
          <p:nvPr/>
        </p:nvCxnSpPr>
        <p:spPr>
          <a:xfrm>
            <a:off x="923792" y="4080124"/>
            <a:ext cx="0" cy="44865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Rectangle 37"/>
          <p:cNvSpPr/>
          <p:nvPr/>
        </p:nvSpPr>
        <p:spPr>
          <a:xfrm>
            <a:off x="383157" y="5384950"/>
            <a:ext cx="24673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VfbvssTimes-Roman"/>
              </a:rPr>
              <a:t>HS: </a:t>
            </a:r>
            <a:r>
              <a:rPr lang="en-US" dirty="0" err="1" smtClean="0">
                <a:latin typeface="VfbvssTimes-Roman"/>
              </a:rPr>
              <a:t>Hashin-Shtrikman</a:t>
            </a:r>
            <a:endParaRPr lang="en-US" dirty="0"/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29401" y="2610450"/>
            <a:ext cx="1123950" cy="209550"/>
          </a:xfrm>
          <a:prstGeom prst="rect">
            <a:avLst/>
          </a:prstGeom>
        </p:spPr>
      </p:pic>
      <p:cxnSp>
        <p:nvCxnSpPr>
          <p:cNvPr id="41" name="Straight Arrow Connector 40"/>
          <p:cNvCxnSpPr>
            <a:stCxn id="39" idx="2"/>
          </p:cNvCxnSpPr>
          <p:nvPr/>
        </p:nvCxnSpPr>
        <p:spPr>
          <a:xfrm flipH="1">
            <a:off x="3310466" y="2820000"/>
            <a:ext cx="80910" cy="21996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9870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632A3-F47F-1040-A02F-56356D5148F3}" type="datetime1">
              <a:rPr lang="en-US" smtClean="0"/>
              <a:t>10/5/2020</a:t>
            </a:fld>
            <a:r>
              <a:rPr lang="en-US"/>
              <a:t>   |   </a:t>
            </a:r>
            <a:fld id="{5D01E7E5-6465-7A46-A26D-BAABC2D34D38}" type="slidenum">
              <a:rPr lang="en-US" smtClean="0"/>
              <a:t>13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Los Alamos National Laboratory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438410" y="4"/>
            <a:ext cx="8279705" cy="985093"/>
          </a:xfrm>
        </p:spPr>
        <p:txBody>
          <a:bodyPr/>
          <a:lstStyle/>
          <a:p>
            <a:r>
              <a:rPr lang="en-US" sz="2800" dirty="0" smtClean="0"/>
              <a:t>Directly from seismic data</a:t>
            </a:r>
            <a:endParaRPr lang="en-US" sz="2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431" y="985098"/>
            <a:ext cx="4715803" cy="187956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6881" y="1924882"/>
            <a:ext cx="6521560" cy="4780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708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632A3-F47F-1040-A02F-56356D5148F3}" type="datetime1">
              <a:rPr lang="en-US" smtClean="0"/>
              <a:t>10/5/2020</a:t>
            </a:fld>
            <a:r>
              <a:rPr lang="en-US"/>
              <a:t>   |   </a:t>
            </a:r>
            <a:fld id="{5D01E7E5-6465-7A46-A26D-BAABC2D34D38}" type="slidenum">
              <a:rPr lang="en-US" smtClean="0"/>
              <a:t>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Los Alamos National Laboratory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438410" y="4"/>
            <a:ext cx="8279705" cy="985093"/>
          </a:xfrm>
        </p:spPr>
        <p:txBody>
          <a:bodyPr/>
          <a:lstStyle/>
          <a:p>
            <a:r>
              <a:rPr lang="en-US" sz="2800" dirty="0" smtClean="0"/>
              <a:t>Spatial data assimilation: Case study</a:t>
            </a:r>
            <a:endParaRPr lang="en-US" sz="280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101" y="1777509"/>
            <a:ext cx="4064161" cy="345288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181754" y="2569014"/>
            <a:ext cx="36445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Same synthetic example as we used for our previous work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03609" y="5203187"/>
            <a:ext cx="2843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Ground truth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7419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632A3-F47F-1040-A02F-56356D5148F3}" type="datetime1">
              <a:rPr lang="en-US" smtClean="0"/>
              <a:t>10/5/2020</a:t>
            </a:fld>
            <a:r>
              <a:rPr lang="en-US"/>
              <a:t>   |   </a:t>
            </a:r>
            <a:fld id="{5D01E7E5-6465-7A46-A26D-BAABC2D34D38}" type="slidenum">
              <a:rPr lang="en-US" smtClean="0"/>
              <a:t>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Los Alamos National Laboratory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438410" y="4"/>
            <a:ext cx="8279705" cy="985093"/>
          </a:xfrm>
        </p:spPr>
        <p:txBody>
          <a:bodyPr/>
          <a:lstStyle/>
          <a:p>
            <a:r>
              <a:rPr lang="en-US" sz="2800" dirty="0" smtClean="0"/>
              <a:t>CO</a:t>
            </a:r>
            <a:r>
              <a:rPr lang="en-US" sz="2800" baseline="-25000" dirty="0" smtClean="0"/>
              <a:t>2</a:t>
            </a:r>
            <a:r>
              <a:rPr lang="en-US" sz="2800" dirty="0" smtClean="0"/>
              <a:t> saturation maps – 4D Seismic</a:t>
            </a:r>
            <a:endParaRPr lang="en-US" sz="2800" dirty="0"/>
          </a:p>
        </p:txBody>
      </p:sp>
      <p:sp>
        <p:nvSpPr>
          <p:cNvPr id="8" name="TextBox 7"/>
          <p:cNvSpPr txBox="1"/>
          <p:nvPr/>
        </p:nvSpPr>
        <p:spPr>
          <a:xfrm>
            <a:off x="3227085" y="3782316"/>
            <a:ext cx="2051824" cy="3791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3 </a:t>
            </a:r>
            <a:r>
              <a:rPr lang="en-US" dirty="0" err="1" smtClean="0"/>
              <a:t>yrs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531365" y="3782316"/>
            <a:ext cx="2051824" cy="3791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5 </a:t>
            </a:r>
            <a:r>
              <a:rPr lang="en-US" dirty="0" err="1" smtClean="0"/>
              <a:t>yrs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9427" y="1625160"/>
            <a:ext cx="2769108" cy="211489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2937" y="1625160"/>
            <a:ext cx="2788076" cy="21148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0967" y="1625160"/>
            <a:ext cx="2747703" cy="211489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059427" y="3782316"/>
            <a:ext cx="2051824" cy="3791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1 </a:t>
            </a:r>
            <a:r>
              <a:rPr lang="en-US" dirty="0" err="1" smtClean="0"/>
              <a:t>yr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213772" y="4931272"/>
            <a:ext cx="6994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Observational data size: 51*51*1 (2601), 51*51*2, 51*51*3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212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632A3-F47F-1040-A02F-56356D5148F3}" type="datetime1">
              <a:rPr lang="en-US" smtClean="0"/>
              <a:t>10/5/2020</a:t>
            </a:fld>
            <a:r>
              <a:rPr lang="en-US"/>
              <a:t>   |   </a:t>
            </a:r>
            <a:fld id="{5D01E7E5-6465-7A46-A26D-BAABC2D34D38}" type="slidenum">
              <a:rPr lang="en-US" smtClean="0"/>
              <a:t>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Los Alamos National Laboratory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438410" y="4"/>
            <a:ext cx="8279705" cy="985093"/>
          </a:xfrm>
        </p:spPr>
        <p:txBody>
          <a:bodyPr/>
          <a:lstStyle/>
          <a:p>
            <a:r>
              <a:rPr lang="en-US" sz="2800" dirty="0" smtClean="0"/>
              <a:t>Pressure maps – </a:t>
            </a:r>
            <a:r>
              <a:rPr lang="en-US" sz="2800" dirty="0" err="1" smtClean="0"/>
              <a:t>InSAR</a:t>
            </a:r>
            <a:endParaRPr lang="en-US" sz="2800" dirty="0"/>
          </a:p>
        </p:txBody>
      </p:sp>
      <p:sp>
        <p:nvSpPr>
          <p:cNvPr id="8" name="TextBox 7"/>
          <p:cNvSpPr txBox="1"/>
          <p:nvPr/>
        </p:nvSpPr>
        <p:spPr>
          <a:xfrm>
            <a:off x="3227085" y="3782316"/>
            <a:ext cx="2051824" cy="3791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3 </a:t>
            </a:r>
            <a:r>
              <a:rPr lang="en-US" dirty="0" err="1" smtClean="0"/>
              <a:t>yrs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531365" y="3782316"/>
            <a:ext cx="2051824" cy="3791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5 </a:t>
            </a:r>
            <a:r>
              <a:rPr lang="en-US" dirty="0" err="1" smtClean="0"/>
              <a:t>yrs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059427" y="3782316"/>
            <a:ext cx="2051824" cy="3791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1 </a:t>
            </a:r>
            <a:r>
              <a:rPr lang="en-US" dirty="0" err="1" smtClean="0"/>
              <a:t>yr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9427" y="1587237"/>
            <a:ext cx="3015211" cy="21197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2268" y="1583985"/>
            <a:ext cx="3026546" cy="211404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6444" y="1587237"/>
            <a:ext cx="3015211" cy="2131051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693293" y="4687565"/>
            <a:ext cx="805039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/>
              <a:t>Interferometric Synthetic Aperture Radar (</a:t>
            </a:r>
            <a:r>
              <a:rPr lang="en-US" dirty="0" err="1"/>
              <a:t>InSAR</a:t>
            </a:r>
            <a:r>
              <a:rPr lang="en-US" dirty="0"/>
              <a:t>) is an effective way to measure changes in land surface altitude. </a:t>
            </a:r>
            <a:r>
              <a:rPr lang="en-US" dirty="0" err="1"/>
              <a:t>InSAR</a:t>
            </a:r>
            <a:r>
              <a:rPr lang="en-US" dirty="0"/>
              <a:t> makes high-density measurements over large areas by using radar signals from Earth-orbiting satellites to measure changes in land-surface altitude at high degrees of measurement resolution and spatial detail (</a:t>
            </a:r>
            <a:r>
              <a:rPr lang="en-US" i="1" dirty="0"/>
              <a:t>Galloway and others, 2000</a:t>
            </a:r>
            <a:r>
              <a:rPr lang="en-US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2505325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632A3-F47F-1040-A02F-56356D5148F3}" type="datetime1">
              <a:rPr lang="en-US" smtClean="0"/>
              <a:t>10/5/2020</a:t>
            </a:fld>
            <a:r>
              <a:rPr lang="en-US"/>
              <a:t>   |   </a:t>
            </a:r>
            <a:fld id="{5D01E7E5-6465-7A46-A26D-BAABC2D34D38}" type="slidenum">
              <a:rPr lang="en-US" smtClean="0"/>
              <a:t>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Los Alamos National Laboratory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438410" y="4"/>
            <a:ext cx="8279705" cy="985093"/>
          </a:xfrm>
        </p:spPr>
        <p:txBody>
          <a:bodyPr/>
          <a:lstStyle/>
          <a:p>
            <a:r>
              <a:rPr lang="en-US" sz="2800" dirty="0" smtClean="0"/>
              <a:t>Plans</a:t>
            </a:r>
            <a:endParaRPr 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780585" y="1639229"/>
            <a:ext cx="793753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Start from only 1 CO2 saturation map, then 2 maps and 3 maps.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Add pressure maps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Add point monitoring data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Compare with our results from point data assimilation: uncertainty in the predictions of pressure/saturation, plume area, model improvement, etc.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3943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632A3-F47F-1040-A02F-56356D5148F3}" type="datetime1">
              <a:rPr lang="en-US" smtClean="0"/>
              <a:t>10/5/2020</a:t>
            </a:fld>
            <a:r>
              <a:rPr lang="en-US"/>
              <a:t>   |   </a:t>
            </a:r>
            <a:fld id="{5D01E7E5-6465-7A46-A26D-BAABC2D34D38}" type="slidenum">
              <a:rPr lang="en-US" smtClean="0"/>
              <a:t>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Los Alamos National Laboratory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438410" y="4"/>
            <a:ext cx="8279705" cy="985093"/>
          </a:xfrm>
        </p:spPr>
        <p:txBody>
          <a:bodyPr/>
          <a:lstStyle/>
          <a:p>
            <a:r>
              <a:rPr lang="en-US" sz="2800" dirty="0" smtClean="0"/>
              <a:t>Assimilation of 1-yr saturation map</a:t>
            </a:r>
            <a:endParaRPr lang="en-US" sz="280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143" y="2470308"/>
            <a:ext cx="2769108" cy="2114899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42143" y="4627464"/>
            <a:ext cx="2051824" cy="3791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1 </a:t>
            </a:r>
            <a:r>
              <a:rPr lang="en-US" dirty="0" err="1" smtClean="0"/>
              <a:t>yr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5943" y="2132157"/>
            <a:ext cx="3730757" cy="3176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065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632A3-F47F-1040-A02F-56356D5148F3}" type="datetime1">
              <a:rPr lang="en-US" smtClean="0"/>
              <a:t>10/5/2020</a:t>
            </a:fld>
            <a:r>
              <a:rPr lang="en-US"/>
              <a:t>   |   </a:t>
            </a:r>
            <a:fld id="{5D01E7E5-6465-7A46-A26D-BAABC2D34D38}" type="slidenum">
              <a:rPr lang="en-US" smtClean="0"/>
              <a:t>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Los Alamos National Laboratory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438410" y="4"/>
            <a:ext cx="8279705" cy="985093"/>
          </a:xfrm>
        </p:spPr>
        <p:txBody>
          <a:bodyPr/>
          <a:lstStyle/>
          <a:p>
            <a:r>
              <a:rPr lang="en-US" sz="2800" dirty="0" smtClean="0"/>
              <a:t>Prior and updated models</a:t>
            </a:r>
            <a:endParaRPr lang="en-US" sz="2800" dirty="0"/>
          </a:p>
        </p:txBody>
      </p:sp>
      <p:sp>
        <p:nvSpPr>
          <p:cNvPr id="15" name="TextBox 14"/>
          <p:cNvSpPr txBox="1"/>
          <p:nvPr/>
        </p:nvSpPr>
        <p:spPr>
          <a:xfrm>
            <a:off x="161165" y="1957864"/>
            <a:ext cx="797809" cy="3791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Prior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161165" y="3754259"/>
            <a:ext cx="1187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Updated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1798988" y="950584"/>
            <a:ext cx="797809" cy="3791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R1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3568511" y="956288"/>
            <a:ext cx="797809" cy="3791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R2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5419035" y="961028"/>
            <a:ext cx="797809" cy="3791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R3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7431560" y="950584"/>
            <a:ext cx="797809" cy="3791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R4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6933878" y="5656602"/>
            <a:ext cx="1497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Ground truth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8390" y="5152754"/>
            <a:ext cx="2055523" cy="17463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506" y="1401590"/>
            <a:ext cx="2145744" cy="182301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619" y="1396850"/>
            <a:ext cx="2145744" cy="182301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5732" y="1412034"/>
            <a:ext cx="2145744" cy="182301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9845" y="1401590"/>
            <a:ext cx="2145744" cy="182301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781" y="3218289"/>
            <a:ext cx="2145744" cy="182301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9236" y="3224600"/>
            <a:ext cx="2145744" cy="182301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5732" y="3245487"/>
            <a:ext cx="2145744" cy="182301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9845" y="3245488"/>
            <a:ext cx="2145744" cy="182301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1692" y="5112464"/>
            <a:ext cx="2050377" cy="1745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238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632A3-F47F-1040-A02F-56356D5148F3}" type="datetime1">
              <a:rPr lang="en-US" smtClean="0"/>
              <a:t>10/5/2020</a:t>
            </a:fld>
            <a:r>
              <a:rPr lang="en-US"/>
              <a:t>   |   </a:t>
            </a:r>
            <a:fld id="{5D01E7E5-6465-7A46-A26D-BAABC2D34D38}" type="slidenum">
              <a:rPr lang="en-US" smtClean="0"/>
              <a:t>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Los Alamos National Laboratory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38410" y="4"/>
            <a:ext cx="8279705" cy="985093"/>
          </a:xfrm>
        </p:spPr>
        <p:txBody>
          <a:bodyPr/>
          <a:lstStyle/>
          <a:p>
            <a:r>
              <a:rPr lang="en-US" sz="2800" dirty="0" smtClean="0"/>
              <a:t>Recap: History </a:t>
            </a:r>
            <a:r>
              <a:rPr lang="en-US" sz="2800" dirty="0"/>
              <a:t>matching </a:t>
            </a:r>
            <a:r>
              <a:rPr lang="en-US" sz="2800" dirty="0" smtClean="0"/>
              <a:t>point data</a:t>
            </a:r>
            <a:endParaRPr lang="en-US" sz="28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723" y="1154299"/>
            <a:ext cx="5118409" cy="20138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0466" y="2747871"/>
            <a:ext cx="5659467" cy="3713089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0" y="3798907"/>
            <a:ext cx="3579540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The </a:t>
            </a:r>
            <a:r>
              <a:rPr lang="en-US" sz="1600" dirty="0"/>
              <a:t>variability in the predictions of </a:t>
            </a:r>
            <a:r>
              <a:rPr lang="en-US" sz="1600" dirty="0" smtClean="0"/>
              <a:t>CO</a:t>
            </a:r>
            <a:r>
              <a:rPr lang="en-US" sz="1600" baseline="-25000" dirty="0" smtClean="0"/>
              <a:t>2</a:t>
            </a:r>
            <a:r>
              <a:rPr lang="en-US" sz="1600" dirty="0" smtClean="0"/>
              <a:t> S. </a:t>
            </a:r>
            <a:r>
              <a:rPr lang="en-US" sz="1600" dirty="0"/>
              <a:t>is reduced by assimilating monitoring data after </a:t>
            </a:r>
            <a:r>
              <a:rPr lang="en-US" sz="1600" dirty="0" smtClean="0"/>
              <a:t>different monitoring durations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The </a:t>
            </a:r>
            <a:r>
              <a:rPr lang="en-US" sz="1600" dirty="0"/>
              <a:t>reduction </a:t>
            </a:r>
            <a:r>
              <a:rPr lang="en-US" sz="1600" dirty="0" smtClean="0"/>
              <a:t>in variability </a:t>
            </a:r>
            <a:r>
              <a:rPr lang="en-US" sz="1600" dirty="0"/>
              <a:t>increases with increased monitoring data </a:t>
            </a:r>
            <a:r>
              <a:rPr lang="en-US" sz="1600" dirty="0" smtClean="0"/>
              <a:t>assimilation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700887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632A3-F47F-1040-A02F-56356D5148F3}" type="datetime1">
              <a:rPr lang="en-US" smtClean="0"/>
              <a:t>10/5/2020</a:t>
            </a:fld>
            <a:r>
              <a:rPr lang="en-US"/>
              <a:t>   |   </a:t>
            </a:r>
            <a:fld id="{5D01E7E5-6465-7A46-A26D-BAABC2D34D38}" type="slidenum">
              <a:rPr lang="en-US" smtClean="0"/>
              <a:t>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Los Alamos National Laboratory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438410" y="4"/>
            <a:ext cx="8279705" cy="985093"/>
          </a:xfrm>
        </p:spPr>
        <p:txBody>
          <a:bodyPr/>
          <a:lstStyle/>
          <a:p>
            <a:r>
              <a:rPr lang="en-US" sz="2800" dirty="0" smtClean="0"/>
              <a:t>CO</a:t>
            </a:r>
            <a:r>
              <a:rPr lang="en-US" sz="2800" baseline="-25000" dirty="0" smtClean="0"/>
              <a:t>2</a:t>
            </a:r>
            <a:r>
              <a:rPr lang="en-US" sz="2800" dirty="0" smtClean="0"/>
              <a:t> saturation maps – 4D Seismic</a:t>
            </a:r>
            <a:endParaRPr lang="en-US" sz="2800" dirty="0"/>
          </a:p>
        </p:txBody>
      </p:sp>
      <p:sp>
        <p:nvSpPr>
          <p:cNvPr id="8" name="TextBox 7"/>
          <p:cNvSpPr txBox="1"/>
          <p:nvPr/>
        </p:nvSpPr>
        <p:spPr>
          <a:xfrm>
            <a:off x="3227085" y="3782316"/>
            <a:ext cx="2051824" cy="3791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3 </a:t>
            </a:r>
            <a:r>
              <a:rPr lang="en-US" dirty="0" err="1" smtClean="0"/>
              <a:t>yrs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531365" y="3782316"/>
            <a:ext cx="2051824" cy="3791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5 </a:t>
            </a:r>
            <a:r>
              <a:rPr lang="en-US" dirty="0" err="1" smtClean="0"/>
              <a:t>yrs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9427" y="1625160"/>
            <a:ext cx="2769108" cy="211489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2937" y="1625160"/>
            <a:ext cx="2788076" cy="21148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0967" y="1625160"/>
            <a:ext cx="2747703" cy="211489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059427" y="3782316"/>
            <a:ext cx="2051824" cy="3791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1 </a:t>
            </a:r>
            <a:r>
              <a:rPr lang="en-US" dirty="0" err="1" smtClean="0"/>
              <a:t>yr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054" y="4280170"/>
            <a:ext cx="2264475" cy="192780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9444" y="4280170"/>
            <a:ext cx="2264475" cy="192780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834" y="4280170"/>
            <a:ext cx="2264475" cy="1927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345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632A3-F47F-1040-A02F-56356D5148F3}" type="datetime1">
              <a:rPr lang="en-US" smtClean="0"/>
              <a:t>10/5/2020</a:t>
            </a:fld>
            <a:r>
              <a:rPr lang="en-US"/>
              <a:t>   |   </a:t>
            </a:r>
            <a:fld id="{5D01E7E5-6465-7A46-A26D-BAABC2D34D38}" type="slidenum">
              <a:rPr lang="en-US" smtClean="0"/>
              <a:t>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Los Alamos National Laboratory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438410" y="4"/>
            <a:ext cx="8279705" cy="985093"/>
          </a:xfrm>
        </p:spPr>
        <p:txBody>
          <a:bodyPr/>
          <a:lstStyle/>
          <a:p>
            <a:r>
              <a:rPr lang="en-US" sz="2800" dirty="0"/>
              <a:t>M</a:t>
            </a:r>
            <a:r>
              <a:rPr lang="en-US" sz="2800" dirty="0" smtClean="0"/>
              <a:t>odel updating (R1)</a:t>
            </a:r>
            <a:endParaRPr lang="en-US" sz="28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2452" y="1544986"/>
            <a:ext cx="2070141" cy="175877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9454" y="1549457"/>
            <a:ext cx="2145744" cy="182301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628" y="3840819"/>
            <a:ext cx="2145744" cy="182301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4157" y="3838617"/>
            <a:ext cx="2139270" cy="181751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8134" y="3838617"/>
            <a:ext cx="2139270" cy="181751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3527880" y="3528177"/>
            <a:ext cx="2051824" cy="3791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3 </a:t>
            </a:r>
            <a:r>
              <a:rPr lang="en-US" dirty="0" err="1" smtClean="0"/>
              <a:t>yrs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6019026" y="3528177"/>
            <a:ext cx="2051824" cy="3791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5 </a:t>
            </a:r>
            <a:r>
              <a:rPr lang="en-US" dirty="0" err="1" smtClean="0"/>
              <a:t>yrs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1047628" y="3528177"/>
            <a:ext cx="2051824" cy="3791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1 </a:t>
            </a:r>
            <a:r>
              <a:rPr lang="en-US" dirty="0" err="1" smtClean="0"/>
              <a:t>yr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4651158" y="1207581"/>
            <a:ext cx="2051824" cy="3791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Prior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2284554" y="1207444"/>
            <a:ext cx="2051824" cy="3791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Ground Truth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0815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632A3-F47F-1040-A02F-56356D5148F3}" type="datetime1">
              <a:rPr lang="en-US" smtClean="0"/>
              <a:t>10/5/2020</a:t>
            </a:fld>
            <a:r>
              <a:rPr lang="en-US"/>
              <a:t>   |   </a:t>
            </a:r>
            <a:fld id="{5D01E7E5-6465-7A46-A26D-BAABC2D34D38}" type="slidenum">
              <a:rPr lang="en-US" smtClean="0"/>
              <a:t>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Los Alamos National Laboratory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490838" y="1221683"/>
            <a:ext cx="3149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Observational CO2 saturation map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4276180" y="1221683"/>
            <a:ext cx="3149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History matched CO2 saturation map (R1)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2786944" y="4169331"/>
            <a:ext cx="3149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Prior (R1)</a:t>
            </a:r>
            <a:endParaRPr lang="en-US" dirty="0"/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8148" y="1946629"/>
            <a:ext cx="2264475" cy="1927802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7812" y="4560190"/>
            <a:ext cx="2264475" cy="1927802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9575" y="1946630"/>
            <a:ext cx="2264475" cy="1927802"/>
          </a:xfrm>
          <a:prstGeom prst="rect">
            <a:avLst/>
          </a:prstGeom>
        </p:spPr>
      </p:pic>
      <p:sp>
        <p:nvSpPr>
          <p:cNvPr id="43" name="Title 1"/>
          <p:cNvSpPr>
            <a:spLocks noGrp="1"/>
          </p:cNvSpPr>
          <p:nvPr>
            <p:ph type="title"/>
          </p:nvPr>
        </p:nvSpPr>
        <p:spPr>
          <a:xfrm>
            <a:off x="438410" y="4"/>
            <a:ext cx="8279705" cy="985093"/>
          </a:xfrm>
        </p:spPr>
        <p:txBody>
          <a:bodyPr/>
          <a:lstStyle/>
          <a:p>
            <a:r>
              <a:rPr lang="en-US" sz="2800" dirty="0" smtClean="0"/>
              <a:t>CO</a:t>
            </a:r>
            <a:r>
              <a:rPr lang="en-US" sz="2800" baseline="-25000" dirty="0" smtClean="0"/>
              <a:t>2</a:t>
            </a:r>
            <a:r>
              <a:rPr lang="en-US" sz="2800" dirty="0" smtClean="0"/>
              <a:t> saturation plume history matching (1 </a:t>
            </a:r>
            <a:r>
              <a:rPr lang="en-US" sz="2800" dirty="0" err="1" smtClean="0"/>
              <a:t>yr</a:t>
            </a:r>
            <a:r>
              <a:rPr lang="en-US" sz="2800" dirty="0" smtClean="0"/>
              <a:t>)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432737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632A3-F47F-1040-A02F-56356D5148F3}" type="datetime1">
              <a:rPr lang="en-US" smtClean="0"/>
              <a:t>10/5/2020</a:t>
            </a:fld>
            <a:r>
              <a:rPr lang="en-US"/>
              <a:t>   |   </a:t>
            </a:r>
            <a:fld id="{5D01E7E5-6465-7A46-A26D-BAABC2D34D38}" type="slidenum">
              <a:rPr lang="en-US" smtClean="0"/>
              <a:t>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Los Alamos National Laboratory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307876" y="1072802"/>
            <a:ext cx="3149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Observational CO2 saturation map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4093218" y="1072802"/>
            <a:ext cx="3149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History matched CO2 saturation map (R1)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2647468" y="4092998"/>
            <a:ext cx="3149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Prior (R1)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8335" y="4513173"/>
            <a:ext cx="2264475" cy="192780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0326" y="1820819"/>
            <a:ext cx="2264475" cy="192780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5670" y="1820819"/>
            <a:ext cx="2264474" cy="1927801"/>
          </a:xfrm>
          <a:prstGeom prst="rect">
            <a:avLst/>
          </a:prstGeom>
        </p:spPr>
      </p:pic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438410" y="4"/>
            <a:ext cx="8279705" cy="985093"/>
          </a:xfrm>
        </p:spPr>
        <p:txBody>
          <a:bodyPr/>
          <a:lstStyle/>
          <a:p>
            <a:r>
              <a:rPr lang="en-US" sz="2800" dirty="0" smtClean="0"/>
              <a:t>CO</a:t>
            </a:r>
            <a:r>
              <a:rPr lang="en-US" sz="2800" baseline="-25000" dirty="0" smtClean="0"/>
              <a:t>2</a:t>
            </a:r>
            <a:r>
              <a:rPr lang="en-US" sz="2800" dirty="0" smtClean="0"/>
              <a:t> saturation plume history matching (3 </a:t>
            </a:r>
            <a:r>
              <a:rPr lang="en-US" sz="2800" dirty="0" err="1" smtClean="0"/>
              <a:t>yrs</a:t>
            </a:r>
            <a:r>
              <a:rPr lang="en-US" sz="2800" dirty="0" smtClean="0"/>
              <a:t>)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852863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632A3-F47F-1040-A02F-56356D5148F3}" type="datetime1">
              <a:rPr lang="en-US" smtClean="0"/>
              <a:t>10/5/2020</a:t>
            </a:fld>
            <a:r>
              <a:rPr lang="en-US"/>
              <a:t>   |   </a:t>
            </a:r>
            <a:fld id="{5D01E7E5-6465-7A46-A26D-BAABC2D34D38}" type="slidenum">
              <a:rPr lang="en-US" smtClean="0"/>
              <a:t>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Los Alamos National Laboratory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3769" y="1849977"/>
            <a:ext cx="2264475" cy="1927802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8427" y="1849977"/>
            <a:ext cx="2264475" cy="1927802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8335" y="4546156"/>
            <a:ext cx="2264476" cy="1927802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1345976" y="1137136"/>
            <a:ext cx="3149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Observational CO2 saturation map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4131318" y="1137136"/>
            <a:ext cx="3149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History matched CO2 saturation map (R1)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2749068" y="4190214"/>
            <a:ext cx="3149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Prior (R1)</a:t>
            </a:r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438410" y="4"/>
            <a:ext cx="8279705" cy="985093"/>
          </a:xfrm>
        </p:spPr>
        <p:txBody>
          <a:bodyPr/>
          <a:lstStyle/>
          <a:p>
            <a:r>
              <a:rPr lang="en-US" sz="2800" dirty="0" smtClean="0"/>
              <a:t>CO</a:t>
            </a:r>
            <a:r>
              <a:rPr lang="en-US" sz="2800" baseline="-25000" dirty="0" smtClean="0"/>
              <a:t>2</a:t>
            </a:r>
            <a:r>
              <a:rPr lang="en-US" sz="2800" dirty="0" smtClean="0"/>
              <a:t> saturation plume history matching (5 </a:t>
            </a:r>
            <a:r>
              <a:rPr lang="en-US" sz="2800" dirty="0" err="1" smtClean="0"/>
              <a:t>yrs</a:t>
            </a:r>
            <a:r>
              <a:rPr lang="en-US" sz="2800" dirty="0" smtClean="0"/>
              <a:t>)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557521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632A3-F47F-1040-A02F-56356D5148F3}" type="datetime1">
              <a:rPr lang="en-US" smtClean="0"/>
              <a:t>10/5/2020</a:t>
            </a:fld>
            <a:r>
              <a:rPr lang="en-US"/>
              <a:t>   |   </a:t>
            </a:r>
            <a:fld id="{5D01E7E5-6465-7A46-A26D-BAABC2D34D38}" type="slidenum">
              <a:rPr lang="en-US" smtClean="0"/>
              <a:t>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Los Alamos National Laboratory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9673" y="1589986"/>
            <a:ext cx="2264475" cy="1927802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4714479" y="1209317"/>
            <a:ext cx="2614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Prior map</a:t>
            </a:r>
            <a:endParaRPr lang="en-US" dirty="0"/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438410" y="4"/>
            <a:ext cx="8279705" cy="985093"/>
          </a:xfrm>
        </p:spPr>
        <p:txBody>
          <a:bodyPr/>
          <a:lstStyle/>
          <a:p>
            <a:r>
              <a:rPr lang="en-US" sz="2800" dirty="0" smtClean="0"/>
              <a:t>CO</a:t>
            </a:r>
            <a:r>
              <a:rPr lang="en-US" sz="2800" baseline="-25000" dirty="0" smtClean="0"/>
              <a:t>2</a:t>
            </a:r>
            <a:r>
              <a:rPr lang="en-US" sz="2800" dirty="0" smtClean="0"/>
              <a:t> saturation plume prediction at 15 </a:t>
            </a:r>
            <a:r>
              <a:rPr lang="en-US" sz="2800" dirty="0" err="1" smtClean="0"/>
              <a:t>yrs</a:t>
            </a:r>
            <a:r>
              <a:rPr lang="en-US" sz="2800" dirty="0" smtClean="0"/>
              <a:t> (R1)</a:t>
            </a:r>
            <a:endParaRPr lang="en-US" sz="2800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2634" y="1589986"/>
            <a:ext cx="2264475" cy="1927802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707386" y="1211927"/>
            <a:ext cx="2965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“True” map</a:t>
            </a:r>
            <a:endParaRPr lang="en-US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1910" y="3959127"/>
            <a:ext cx="2264476" cy="1927802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0466" y="3959127"/>
            <a:ext cx="2264476" cy="192780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023" y="3959127"/>
            <a:ext cx="2264475" cy="1927802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329270" y="3592612"/>
            <a:ext cx="7982211" cy="374710"/>
            <a:chOff x="329270" y="3592612"/>
            <a:chExt cx="7982211" cy="374710"/>
          </a:xfrm>
        </p:grpSpPr>
        <p:sp>
          <p:nvSpPr>
            <p:cNvPr id="23" name="TextBox 22"/>
            <p:cNvSpPr txBox="1"/>
            <p:nvPr/>
          </p:nvSpPr>
          <p:spPr>
            <a:xfrm>
              <a:off x="5696619" y="3592612"/>
              <a:ext cx="26148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1 </a:t>
              </a:r>
              <a:r>
                <a:rPr lang="en-US" dirty="0" err="1" smtClean="0"/>
                <a:t>yr</a:t>
              </a:r>
              <a:endParaRPr lang="en-US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031435" y="3597990"/>
              <a:ext cx="26148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3 </a:t>
              </a:r>
              <a:r>
                <a:rPr lang="en-US" dirty="0" err="1" smtClean="0"/>
                <a:t>yrs</a:t>
              </a:r>
              <a:endParaRPr lang="en-US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329270" y="3597990"/>
              <a:ext cx="26148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5 </a:t>
              </a:r>
              <a:r>
                <a:rPr lang="en-US" dirty="0" err="1" smtClean="0"/>
                <a:t>yrs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459305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632A3-F47F-1040-A02F-56356D5148F3}" type="datetime1">
              <a:rPr lang="en-US" smtClean="0"/>
              <a:t>10/5/2020</a:t>
            </a:fld>
            <a:r>
              <a:rPr lang="en-US"/>
              <a:t>   |   </a:t>
            </a:r>
            <a:fld id="{5D01E7E5-6465-7A46-A26D-BAABC2D34D38}" type="slidenum">
              <a:rPr lang="en-US" smtClean="0"/>
              <a:t>26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Los Alamos National Laboratory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438410" y="4"/>
            <a:ext cx="8279705" cy="985093"/>
          </a:xfrm>
        </p:spPr>
        <p:txBody>
          <a:bodyPr/>
          <a:lstStyle/>
          <a:p>
            <a:r>
              <a:rPr lang="en-US" sz="2800" dirty="0" smtClean="0"/>
              <a:t>Pressure map history matching (5 </a:t>
            </a:r>
            <a:r>
              <a:rPr lang="en-US" sz="2800" dirty="0" err="1" smtClean="0"/>
              <a:t>yrs</a:t>
            </a:r>
            <a:r>
              <a:rPr lang="en-US" sz="2800" dirty="0" smtClean="0"/>
              <a:t>)</a:t>
            </a:r>
            <a:endParaRPr lang="en-US" sz="28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3089" y="2581837"/>
            <a:ext cx="3003433" cy="249885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1919" y="2581837"/>
            <a:ext cx="3003433" cy="2498856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1345976" y="1783467"/>
            <a:ext cx="3149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Observational pressure buildup map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4690118" y="1783467"/>
            <a:ext cx="3149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History matched pressure buildup map (R1)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755900" y="5448300"/>
            <a:ext cx="434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History match error tolerance: 0.01 MPA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4369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632A3-F47F-1040-A02F-56356D5148F3}" type="datetime1">
              <a:rPr lang="en-US" smtClean="0"/>
              <a:t>10/5/2020</a:t>
            </a:fld>
            <a:r>
              <a:rPr lang="en-US"/>
              <a:t>   |   </a:t>
            </a:r>
            <a:fld id="{5D01E7E5-6465-7A46-A26D-BAABC2D34D38}" type="slidenum">
              <a:rPr lang="en-US" smtClean="0"/>
              <a:t>27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Los Alamos National Laboratory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438410" y="4"/>
            <a:ext cx="8279705" cy="985093"/>
          </a:xfrm>
        </p:spPr>
        <p:txBody>
          <a:bodyPr/>
          <a:lstStyle/>
          <a:p>
            <a:r>
              <a:rPr lang="en-US" sz="2800" dirty="0" smtClean="0"/>
              <a:t>Model updating</a:t>
            </a:r>
            <a:endParaRPr lang="en-US" sz="2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506" y="3562290"/>
            <a:ext cx="2145744" cy="186742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619" y="3562970"/>
            <a:ext cx="2145744" cy="186742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5732" y="3562970"/>
            <a:ext cx="2145744" cy="1867426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161165" y="1957864"/>
            <a:ext cx="797809" cy="3791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Prior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161165" y="4231558"/>
            <a:ext cx="1187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Updated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798988" y="950584"/>
            <a:ext cx="797809" cy="3791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R1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568511" y="956288"/>
            <a:ext cx="797809" cy="3791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R2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5419035" y="961028"/>
            <a:ext cx="797809" cy="3791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R3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7431560" y="950584"/>
            <a:ext cx="797809" cy="3791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R4</a:t>
            </a:r>
            <a:endParaRPr lang="en-US" dirty="0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506" y="1401590"/>
            <a:ext cx="2145744" cy="182301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619" y="1396850"/>
            <a:ext cx="2145744" cy="182301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5732" y="1412034"/>
            <a:ext cx="2145744" cy="182301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9845" y="1401590"/>
            <a:ext cx="2145744" cy="182301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0626" y="3563650"/>
            <a:ext cx="2144963" cy="186674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860490" y="5744942"/>
            <a:ext cx="34355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Not surprising without well matched pressure map!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7581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632A3-F47F-1040-A02F-56356D5148F3}" type="datetime1">
              <a:rPr lang="en-US" smtClean="0"/>
              <a:t>10/5/2020</a:t>
            </a:fld>
            <a:r>
              <a:rPr lang="en-US"/>
              <a:t>   |   </a:t>
            </a:r>
            <a:fld id="{5D01E7E5-6465-7A46-A26D-BAABC2D34D38}" type="slidenum">
              <a:rPr lang="en-US" smtClean="0"/>
              <a:t>28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Los Alamos National Laboratory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438410" y="4"/>
            <a:ext cx="8279705" cy="985093"/>
          </a:xfrm>
        </p:spPr>
        <p:txBody>
          <a:bodyPr/>
          <a:lstStyle/>
          <a:p>
            <a:r>
              <a:rPr lang="en-US" sz="2800" dirty="0" smtClean="0"/>
              <a:t>Next</a:t>
            </a:r>
            <a:endParaRPr lang="en-US" sz="2800" dirty="0"/>
          </a:p>
        </p:txBody>
      </p:sp>
      <p:sp>
        <p:nvSpPr>
          <p:cNvPr id="20" name="TextBox 19"/>
          <p:cNvSpPr txBox="1"/>
          <p:nvPr/>
        </p:nvSpPr>
        <p:spPr>
          <a:xfrm>
            <a:off x="780585" y="1055029"/>
            <a:ext cx="7937530" cy="5493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Assimilation of 1 </a:t>
            </a:r>
            <a:r>
              <a:rPr lang="en-US" dirty="0" err="1" smtClean="0"/>
              <a:t>yr</a:t>
            </a:r>
            <a:r>
              <a:rPr lang="en-US" dirty="0"/>
              <a:t> </a:t>
            </a:r>
            <a:r>
              <a:rPr lang="en-US" dirty="0" smtClean="0"/>
              <a:t>or 1 </a:t>
            </a:r>
            <a:r>
              <a:rPr lang="en-US" dirty="0" err="1" smtClean="0"/>
              <a:t>mth</a:t>
            </a:r>
            <a:r>
              <a:rPr lang="en-US" dirty="0" smtClean="0"/>
              <a:t> pressure map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 smtClean="0"/>
          </a:p>
          <a:p>
            <a:pPr>
              <a:lnSpc>
                <a:spcPct val="150000"/>
              </a:lnSpc>
            </a:pP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Tighten pressure history matching error tolerance: from 0.01 to 0.001 MPa?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Saturation maps: assimilation of time series maps (1 </a:t>
            </a:r>
            <a:r>
              <a:rPr lang="en-US" dirty="0" err="1" smtClean="0"/>
              <a:t>yr</a:t>
            </a:r>
            <a:r>
              <a:rPr lang="en-US" dirty="0" smtClean="0"/>
              <a:t> + 3 </a:t>
            </a:r>
            <a:r>
              <a:rPr lang="en-US" dirty="0" err="1" smtClean="0"/>
              <a:t>yrs</a:t>
            </a:r>
            <a:r>
              <a:rPr lang="en-US" dirty="0" smtClean="0"/>
              <a:t>, 1 </a:t>
            </a:r>
            <a:r>
              <a:rPr lang="en-US" dirty="0" err="1" smtClean="0"/>
              <a:t>yr</a:t>
            </a:r>
            <a:r>
              <a:rPr lang="en-US" dirty="0" smtClean="0"/>
              <a:t> + 3 </a:t>
            </a:r>
            <a:r>
              <a:rPr lang="en-US" dirty="0" err="1" smtClean="0"/>
              <a:t>yrs</a:t>
            </a:r>
            <a:r>
              <a:rPr lang="en-US" dirty="0" smtClean="0"/>
              <a:t> + 5 </a:t>
            </a:r>
            <a:r>
              <a:rPr lang="en-US" dirty="0" err="1" smtClean="0"/>
              <a:t>yrs</a:t>
            </a:r>
            <a:r>
              <a:rPr lang="en-US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410" y="1667168"/>
            <a:ext cx="2667106" cy="221903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7601" y="1667168"/>
            <a:ext cx="2619098" cy="221903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8785" y="1667168"/>
            <a:ext cx="2619097" cy="2219032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329270" y="3839055"/>
            <a:ext cx="2614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5 </a:t>
            </a:r>
            <a:r>
              <a:rPr lang="en-US" dirty="0" err="1" smtClean="0"/>
              <a:t>yrs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3395447" y="3839055"/>
            <a:ext cx="2614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1 </a:t>
            </a:r>
            <a:r>
              <a:rPr lang="en-US" dirty="0" err="1" smtClean="0"/>
              <a:t>yr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6393184" y="3839055"/>
            <a:ext cx="2614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1 </a:t>
            </a:r>
            <a:r>
              <a:rPr lang="en-US" dirty="0" err="1" smtClean="0"/>
              <a:t>mth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1293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632A3-F47F-1040-A02F-56356D5148F3}" type="datetime1">
              <a:rPr lang="en-US" smtClean="0"/>
              <a:t>10/5/2020</a:t>
            </a:fld>
            <a:r>
              <a:rPr lang="en-US"/>
              <a:t>   |   </a:t>
            </a:r>
            <a:fld id="{5D01E7E5-6465-7A46-A26D-BAABC2D34D38}" type="slidenum">
              <a:rPr lang="en-US" smtClean="0"/>
              <a:t>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Los Alamos National Laboratory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38410" y="4"/>
            <a:ext cx="8279705" cy="985093"/>
          </a:xfrm>
        </p:spPr>
        <p:txBody>
          <a:bodyPr/>
          <a:lstStyle/>
          <a:p>
            <a:r>
              <a:rPr lang="en-US" sz="2800" dirty="0"/>
              <a:t>Recap: History matching </a:t>
            </a:r>
            <a:r>
              <a:rPr lang="en-US" sz="2800" dirty="0" smtClean="0"/>
              <a:t>point data</a:t>
            </a:r>
            <a:endParaRPr lang="en-US" sz="28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341" y="3288915"/>
            <a:ext cx="3278460" cy="311544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6716" y="3288915"/>
            <a:ext cx="3499430" cy="298423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723" y="1154299"/>
            <a:ext cx="5118409" cy="201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148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632A3-F47F-1040-A02F-56356D5148F3}" type="datetime1">
              <a:rPr lang="en-US" smtClean="0"/>
              <a:t>10/5/2020</a:t>
            </a:fld>
            <a:r>
              <a:rPr lang="en-US"/>
              <a:t>   |   </a:t>
            </a:r>
            <a:fld id="{5D01E7E5-6465-7A46-A26D-BAABC2D34D38}" type="slidenum">
              <a:rPr lang="en-US" smtClean="0"/>
              <a:t>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Los Alamos National Laboratory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38410" y="4"/>
            <a:ext cx="8279705" cy="985093"/>
          </a:xfrm>
        </p:spPr>
        <p:txBody>
          <a:bodyPr/>
          <a:lstStyle/>
          <a:p>
            <a:r>
              <a:rPr lang="en-US" sz="2800" dirty="0"/>
              <a:t>Recap: History matching </a:t>
            </a:r>
            <a:r>
              <a:rPr lang="en-US" sz="2800" dirty="0" smtClean="0"/>
              <a:t>point data</a:t>
            </a:r>
            <a:endParaRPr lang="en-US" sz="28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723" y="1154299"/>
            <a:ext cx="5118409" cy="20138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9676" y="2797207"/>
            <a:ext cx="5633547" cy="3570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672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632A3-F47F-1040-A02F-56356D5148F3}" type="datetime1">
              <a:rPr lang="en-US" smtClean="0"/>
              <a:t>10/5/2020</a:t>
            </a:fld>
            <a:r>
              <a:rPr lang="en-US"/>
              <a:t>   |   </a:t>
            </a:r>
            <a:fld id="{5D01E7E5-6465-7A46-A26D-BAABC2D34D38}" type="slidenum">
              <a:rPr lang="en-US" smtClean="0"/>
              <a:t>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Los Alamos National Laboratory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38410" y="4"/>
            <a:ext cx="8279705" cy="985093"/>
          </a:xfrm>
        </p:spPr>
        <p:txBody>
          <a:bodyPr/>
          <a:lstStyle/>
          <a:p>
            <a:r>
              <a:rPr lang="en-US" sz="2800" dirty="0"/>
              <a:t>Recap: History matching </a:t>
            </a:r>
            <a:r>
              <a:rPr lang="en-US" sz="2800" dirty="0" smtClean="0"/>
              <a:t>point data</a:t>
            </a:r>
            <a:endParaRPr lang="en-US" sz="2800" dirty="0"/>
          </a:p>
        </p:txBody>
      </p:sp>
      <p:pic>
        <p:nvPicPr>
          <p:cNvPr id="7" name="Picture 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4284" y="909730"/>
            <a:ext cx="4833366" cy="594827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159089" y="3883865"/>
            <a:ext cx="390879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Uncertainty reduction in risk quantities based on assimilation of point data is significant.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accent3"/>
                </a:solidFill>
              </a:rPr>
              <a:t>Will spatial data (e.g., spatial CO</a:t>
            </a:r>
            <a:r>
              <a:rPr lang="en-US" baseline="-25000" dirty="0" smtClean="0">
                <a:solidFill>
                  <a:schemeClr val="accent3"/>
                </a:solidFill>
              </a:rPr>
              <a:t>2</a:t>
            </a:r>
            <a:r>
              <a:rPr lang="en-US" dirty="0" smtClean="0">
                <a:solidFill>
                  <a:schemeClr val="accent3"/>
                </a:solidFill>
              </a:rPr>
              <a:t> saturations from seismic) bring in additional benefits for uncertainty reduction?</a:t>
            </a:r>
            <a:endParaRPr lang="en-US" dirty="0">
              <a:solidFill>
                <a:schemeClr val="accent3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114149"/>
            <a:ext cx="4446784" cy="2030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652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632A3-F47F-1040-A02F-56356D5148F3}" type="datetime1">
              <a:rPr lang="en-US" smtClean="0"/>
              <a:t>10/5/2020</a:t>
            </a:fld>
            <a:r>
              <a:rPr lang="en-US"/>
              <a:t>   |   </a:t>
            </a:r>
            <a:fld id="{5D01E7E5-6465-7A46-A26D-BAABC2D34D38}" type="slidenum">
              <a:rPr lang="en-US" smtClean="0"/>
              <a:t>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Los Alamos National Laboratory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410" y="1462708"/>
            <a:ext cx="4713453" cy="163127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9815" y="3093986"/>
            <a:ext cx="5128198" cy="3507963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38410" y="4"/>
            <a:ext cx="8279705" cy="985093"/>
          </a:xfrm>
        </p:spPr>
        <p:txBody>
          <a:bodyPr/>
          <a:lstStyle/>
          <a:p>
            <a:r>
              <a:rPr lang="en-US" sz="2800" dirty="0" smtClean="0"/>
              <a:t>History </a:t>
            </a:r>
            <a:r>
              <a:rPr lang="en-US" sz="2800" dirty="0"/>
              <a:t>matching CO</a:t>
            </a:r>
            <a:r>
              <a:rPr lang="en-US" sz="2800" baseline="-25000" dirty="0"/>
              <a:t>2</a:t>
            </a:r>
            <a:r>
              <a:rPr lang="en-US" sz="2800" dirty="0"/>
              <a:t> plume </a:t>
            </a:r>
            <a:r>
              <a:rPr lang="en-US" sz="2800" dirty="0" smtClean="0"/>
              <a:t>area (spatial data) </a:t>
            </a:r>
            <a:endParaRPr lang="en-US" sz="2800" dirty="0"/>
          </a:p>
        </p:txBody>
      </p:sp>
      <p:sp>
        <p:nvSpPr>
          <p:cNvPr id="10" name="TextBox 9"/>
          <p:cNvSpPr txBox="1"/>
          <p:nvPr/>
        </p:nvSpPr>
        <p:spPr>
          <a:xfrm>
            <a:off x="5352586" y="1264993"/>
            <a:ext cx="35885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FF0000"/>
                </a:solidFill>
              </a:rPr>
              <a:t>Seismic data was converted to spatial CO</a:t>
            </a:r>
            <a:r>
              <a:rPr lang="en-US" baseline="-25000" dirty="0" smtClean="0">
                <a:solidFill>
                  <a:srgbClr val="FF0000"/>
                </a:solidFill>
              </a:rPr>
              <a:t>2</a:t>
            </a:r>
            <a:r>
              <a:rPr lang="en-US" dirty="0" smtClean="0">
                <a:solidFill>
                  <a:srgbClr val="FF0000"/>
                </a:solidFill>
              </a:rPr>
              <a:t> saturation data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FF0000"/>
                </a:solidFill>
              </a:rPr>
              <a:t>Manual history matching!!!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59005" y="686711"/>
            <a:ext cx="2129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(Literature review)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7549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632A3-F47F-1040-A02F-56356D5148F3}" type="datetime1">
              <a:rPr lang="en-US" smtClean="0"/>
              <a:t>10/5/2020</a:t>
            </a:fld>
            <a:r>
              <a:rPr lang="en-US"/>
              <a:t>   |   </a:t>
            </a:r>
            <a:fld id="{5D01E7E5-6465-7A46-A26D-BAABC2D34D38}" type="slidenum">
              <a:rPr lang="en-US" smtClean="0"/>
              <a:t>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Los Alamos National Laboratory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438410" y="4"/>
            <a:ext cx="8279705" cy="985093"/>
          </a:xfrm>
        </p:spPr>
        <p:txBody>
          <a:bodyPr/>
          <a:lstStyle/>
          <a:p>
            <a:r>
              <a:rPr lang="en-US" sz="2800" dirty="0" smtClean="0"/>
              <a:t>History </a:t>
            </a:r>
            <a:r>
              <a:rPr lang="en-US" sz="2800" dirty="0"/>
              <a:t>matching CO</a:t>
            </a:r>
            <a:r>
              <a:rPr lang="en-US" sz="2800" baseline="-25000" dirty="0"/>
              <a:t>2</a:t>
            </a:r>
            <a:r>
              <a:rPr lang="en-US" sz="2800" dirty="0"/>
              <a:t> plume </a:t>
            </a:r>
            <a:r>
              <a:rPr lang="en-US" sz="2800" dirty="0" smtClean="0"/>
              <a:t>area </a:t>
            </a:r>
            <a:r>
              <a:rPr lang="en-US" sz="2800" dirty="0"/>
              <a:t>(spatial data)</a:t>
            </a:r>
            <a:r>
              <a:rPr lang="en-US" sz="2800" dirty="0" smtClean="0"/>
              <a:t> </a:t>
            </a:r>
            <a:endParaRPr lang="en-US" sz="2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1371" y="2843561"/>
            <a:ext cx="7099732" cy="392522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352586" y="1264993"/>
            <a:ext cx="35885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FF0000"/>
                </a:solidFill>
              </a:rPr>
              <a:t>Seismic data was converted to spatial CO</a:t>
            </a:r>
            <a:r>
              <a:rPr lang="en-US" baseline="-25000" dirty="0" smtClean="0">
                <a:solidFill>
                  <a:srgbClr val="FF0000"/>
                </a:solidFill>
              </a:rPr>
              <a:t>2</a:t>
            </a:r>
            <a:r>
              <a:rPr lang="en-US" dirty="0" smtClean="0">
                <a:solidFill>
                  <a:srgbClr val="FF0000"/>
                </a:solidFill>
              </a:rPr>
              <a:t> saturation data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FF0000"/>
                </a:solidFill>
              </a:rPr>
              <a:t>Manual history matching!!!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559" y="1113147"/>
            <a:ext cx="3087907" cy="186530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959005" y="686711"/>
            <a:ext cx="2129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(Literature review)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4656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632A3-F47F-1040-A02F-56356D5148F3}" type="datetime1">
              <a:rPr lang="en-US" smtClean="0"/>
              <a:t>10/5/2020</a:t>
            </a:fld>
            <a:r>
              <a:rPr lang="en-US"/>
              <a:t>   |   </a:t>
            </a:r>
            <a:fld id="{5D01E7E5-6465-7A46-A26D-BAABC2D34D38}" type="slidenum">
              <a:rPr lang="en-US" smtClean="0"/>
              <a:t>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Los Alamos National Laboratory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438410" y="4"/>
            <a:ext cx="8279705" cy="985093"/>
          </a:xfrm>
        </p:spPr>
        <p:txBody>
          <a:bodyPr/>
          <a:lstStyle/>
          <a:p>
            <a:r>
              <a:rPr lang="en-US" sz="2800" dirty="0" smtClean="0"/>
              <a:t>History matching CO</a:t>
            </a:r>
            <a:r>
              <a:rPr lang="en-US" sz="2800" baseline="-25000" dirty="0"/>
              <a:t>2</a:t>
            </a:r>
            <a:r>
              <a:rPr lang="en-US" sz="2800" dirty="0" smtClean="0"/>
              <a:t> </a:t>
            </a:r>
            <a:r>
              <a:rPr lang="en-US" sz="2800" dirty="0"/>
              <a:t>plume area (spatial data)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362" y="3060892"/>
            <a:ext cx="7959114" cy="361401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352586" y="1264993"/>
            <a:ext cx="35885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FF0000"/>
                </a:solidFill>
              </a:rPr>
              <a:t>Seismic data was converted to spatial CO</a:t>
            </a:r>
            <a:r>
              <a:rPr lang="en-US" baseline="-25000" dirty="0" smtClean="0">
                <a:solidFill>
                  <a:srgbClr val="FF0000"/>
                </a:solidFill>
              </a:rPr>
              <a:t>2</a:t>
            </a:r>
            <a:r>
              <a:rPr lang="en-US" dirty="0" smtClean="0">
                <a:solidFill>
                  <a:srgbClr val="FF0000"/>
                </a:solidFill>
              </a:rPr>
              <a:t> saturation data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FF0000"/>
                </a:solidFill>
              </a:rPr>
              <a:t>Manual history matching!!!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559" y="1113147"/>
            <a:ext cx="3087907" cy="186530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959005" y="686711"/>
            <a:ext cx="2129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(Literature review)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6229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632A3-F47F-1040-A02F-56356D5148F3}" type="datetime1">
              <a:rPr lang="en-US" smtClean="0"/>
              <a:t>10/5/2020</a:t>
            </a:fld>
            <a:r>
              <a:rPr lang="en-US"/>
              <a:t>   |   </a:t>
            </a:r>
            <a:fld id="{5D01E7E5-6465-7A46-A26D-BAABC2D34D38}" type="slidenum">
              <a:rPr lang="en-US" smtClean="0"/>
              <a:t>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Los Alamos National Laboratory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438410" y="4"/>
            <a:ext cx="8279705" cy="985093"/>
          </a:xfrm>
        </p:spPr>
        <p:txBody>
          <a:bodyPr/>
          <a:lstStyle/>
          <a:p>
            <a:r>
              <a:rPr lang="en-US" sz="2800" dirty="0" smtClean="0"/>
              <a:t>Should we conduct assisted history matching?</a:t>
            </a:r>
            <a:endParaRPr lang="en-US" sz="2800" dirty="0"/>
          </a:p>
        </p:txBody>
      </p:sp>
      <p:sp>
        <p:nvSpPr>
          <p:cNvPr id="2" name="TextBox 1"/>
          <p:cNvSpPr txBox="1"/>
          <p:nvPr/>
        </p:nvSpPr>
        <p:spPr>
          <a:xfrm>
            <a:off x="3032144" y="1136506"/>
            <a:ext cx="6096262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/>
              <a:t>Approach:</a:t>
            </a:r>
            <a:r>
              <a:rPr lang="en-US" dirty="0" smtClean="0"/>
              <a:t> Use ES-MDA to assimilate time-varying spatial CO</a:t>
            </a:r>
            <a:r>
              <a:rPr lang="en-US" baseline="-25000" dirty="0" smtClean="0"/>
              <a:t>2</a:t>
            </a:r>
            <a:r>
              <a:rPr lang="en-US" dirty="0" smtClean="0"/>
              <a:t> saturation data (from 4D seismic) into reservoir model</a:t>
            </a:r>
          </a:p>
          <a:p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/>
              <a:t>Outcomes:</a:t>
            </a:r>
            <a:r>
              <a:rPr lang="en-US" dirty="0" smtClean="0"/>
              <a:t> History matched simulated and observed </a:t>
            </a:r>
            <a:r>
              <a:rPr lang="en-US" dirty="0"/>
              <a:t>spatial CO</a:t>
            </a:r>
            <a:r>
              <a:rPr lang="en-US" baseline="-25000" dirty="0"/>
              <a:t>2</a:t>
            </a:r>
            <a:r>
              <a:rPr lang="en-US" dirty="0"/>
              <a:t> </a:t>
            </a:r>
            <a:r>
              <a:rPr lang="en-US" dirty="0" smtClean="0"/>
              <a:t>saturation data; updated reservoir permeability and porosity fields</a:t>
            </a:r>
          </a:p>
          <a:p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/>
              <a:t>How: </a:t>
            </a:r>
            <a:r>
              <a:rPr lang="en-US" dirty="0" smtClean="0"/>
              <a:t>Use all the </a:t>
            </a:r>
            <a:r>
              <a:rPr lang="en-US" dirty="0" err="1" smtClean="0"/>
              <a:t>gridblock</a:t>
            </a:r>
            <a:r>
              <a:rPr lang="en-US" dirty="0" smtClean="0"/>
              <a:t> by </a:t>
            </a:r>
            <a:r>
              <a:rPr lang="en-US" dirty="0" err="1" smtClean="0"/>
              <a:t>gridblock</a:t>
            </a:r>
            <a:r>
              <a:rPr lang="en-US" dirty="0" smtClean="0"/>
              <a:t> saturation data within the plume area? Similar like placing a monitoring well at each </a:t>
            </a:r>
            <a:r>
              <a:rPr lang="en-US" dirty="0" err="1" smtClean="0"/>
              <a:t>gridblock</a:t>
            </a:r>
            <a:r>
              <a:rPr lang="en-US" dirty="0" smtClean="0"/>
              <a:t> within the plume extent</a:t>
            </a:r>
          </a:p>
          <a:p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/>
              <a:t>Challenge:</a:t>
            </a:r>
            <a:r>
              <a:rPr lang="en-US" dirty="0" smtClean="0"/>
              <a:t> The number of data may be too big for a large scale reservoir with millions of gridblocks. Potential solutions: 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 smtClean="0"/>
              <a:t>use representative point data; 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 smtClean="0"/>
              <a:t>data reduction approach like randomized </a:t>
            </a:r>
            <a:r>
              <a:rPr lang="en-US" dirty="0" err="1" smtClean="0"/>
              <a:t>geostatistical</a:t>
            </a:r>
            <a:r>
              <a:rPr lang="en-US" dirty="0" smtClean="0"/>
              <a:t> approach (RGA) proposed by Lin et al. (2017). 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287039" y="2277645"/>
            <a:ext cx="2754351" cy="2497873"/>
            <a:chOff x="1304693" y="2587083"/>
            <a:chExt cx="2754351" cy="2497873"/>
          </a:xfrm>
        </p:grpSpPr>
        <p:sp>
          <p:nvSpPr>
            <p:cNvPr id="5" name="Rectangle 4"/>
            <p:cNvSpPr/>
            <p:nvPr/>
          </p:nvSpPr>
          <p:spPr>
            <a:xfrm>
              <a:off x="1304693" y="2587083"/>
              <a:ext cx="2754351" cy="2497873"/>
            </a:xfrm>
            <a:prstGeom prst="rect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 7"/>
            <p:cNvSpPr/>
            <p:nvPr/>
          </p:nvSpPr>
          <p:spPr>
            <a:xfrm>
              <a:off x="1934736" y="3021980"/>
              <a:ext cx="1494263" cy="1605776"/>
            </a:xfrm>
            <a:custGeom>
              <a:avLst/>
              <a:gdLst>
                <a:gd name="connsiteX0" fmla="*/ 769434 w 1494263"/>
                <a:gd name="connsiteY0" fmla="*/ 11152 h 1605776"/>
                <a:gd name="connsiteX1" fmla="*/ 769434 w 1494263"/>
                <a:gd name="connsiteY1" fmla="*/ 11152 h 1605776"/>
                <a:gd name="connsiteX2" fmla="*/ 591014 w 1494263"/>
                <a:gd name="connsiteY2" fmla="*/ 22303 h 1605776"/>
                <a:gd name="connsiteX3" fmla="*/ 546409 w 1494263"/>
                <a:gd name="connsiteY3" fmla="*/ 55757 h 1605776"/>
                <a:gd name="connsiteX4" fmla="*/ 434897 w 1494263"/>
                <a:gd name="connsiteY4" fmla="*/ 111513 h 1605776"/>
                <a:gd name="connsiteX5" fmla="*/ 323385 w 1494263"/>
                <a:gd name="connsiteY5" fmla="*/ 167269 h 1605776"/>
                <a:gd name="connsiteX6" fmla="*/ 267629 w 1494263"/>
                <a:gd name="connsiteY6" fmla="*/ 200722 h 1605776"/>
                <a:gd name="connsiteX7" fmla="*/ 167268 w 1494263"/>
                <a:gd name="connsiteY7" fmla="*/ 234176 h 1605776"/>
                <a:gd name="connsiteX8" fmla="*/ 144965 w 1494263"/>
                <a:gd name="connsiteY8" fmla="*/ 256479 h 1605776"/>
                <a:gd name="connsiteX9" fmla="*/ 78058 w 1494263"/>
                <a:gd name="connsiteY9" fmla="*/ 356840 h 1605776"/>
                <a:gd name="connsiteX10" fmla="*/ 44605 w 1494263"/>
                <a:gd name="connsiteY10" fmla="*/ 501805 h 1605776"/>
                <a:gd name="connsiteX11" fmla="*/ 33453 w 1494263"/>
                <a:gd name="connsiteY11" fmla="*/ 602166 h 1605776"/>
                <a:gd name="connsiteX12" fmla="*/ 0 w 1494263"/>
                <a:gd name="connsiteY12" fmla="*/ 669074 h 1605776"/>
                <a:gd name="connsiteX13" fmla="*/ 11151 w 1494263"/>
                <a:gd name="connsiteY13" fmla="*/ 959005 h 1605776"/>
                <a:gd name="connsiteX14" fmla="*/ 22302 w 1494263"/>
                <a:gd name="connsiteY14" fmla="*/ 1014761 h 1605776"/>
                <a:gd name="connsiteX15" fmla="*/ 133814 w 1494263"/>
                <a:gd name="connsiteY15" fmla="*/ 1170879 h 1605776"/>
                <a:gd name="connsiteX16" fmla="*/ 156117 w 1494263"/>
                <a:gd name="connsiteY16" fmla="*/ 1204332 h 1605776"/>
                <a:gd name="connsiteX17" fmla="*/ 200722 w 1494263"/>
                <a:gd name="connsiteY17" fmla="*/ 1237786 h 1605776"/>
                <a:gd name="connsiteX18" fmla="*/ 245326 w 1494263"/>
                <a:gd name="connsiteY18" fmla="*/ 1293542 h 1605776"/>
                <a:gd name="connsiteX19" fmla="*/ 323385 w 1494263"/>
                <a:gd name="connsiteY19" fmla="*/ 1349298 h 1605776"/>
                <a:gd name="connsiteX20" fmla="*/ 379141 w 1494263"/>
                <a:gd name="connsiteY20" fmla="*/ 1371600 h 1605776"/>
                <a:gd name="connsiteX21" fmla="*/ 446048 w 1494263"/>
                <a:gd name="connsiteY21" fmla="*/ 1416205 h 1605776"/>
                <a:gd name="connsiteX22" fmla="*/ 535258 w 1494263"/>
                <a:gd name="connsiteY22" fmla="*/ 1460810 h 1605776"/>
                <a:gd name="connsiteX23" fmla="*/ 602165 w 1494263"/>
                <a:gd name="connsiteY23" fmla="*/ 1494264 h 1605776"/>
                <a:gd name="connsiteX24" fmla="*/ 691375 w 1494263"/>
                <a:gd name="connsiteY24" fmla="*/ 1516566 h 1605776"/>
                <a:gd name="connsiteX25" fmla="*/ 735980 w 1494263"/>
                <a:gd name="connsiteY25" fmla="*/ 1550020 h 1605776"/>
                <a:gd name="connsiteX26" fmla="*/ 869795 w 1494263"/>
                <a:gd name="connsiteY26" fmla="*/ 1572322 h 1605776"/>
                <a:gd name="connsiteX27" fmla="*/ 925551 w 1494263"/>
                <a:gd name="connsiteY27" fmla="*/ 1594625 h 1605776"/>
                <a:gd name="connsiteX28" fmla="*/ 981307 w 1494263"/>
                <a:gd name="connsiteY28" fmla="*/ 1605776 h 1605776"/>
                <a:gd name="connsiteX29" fmla="*/ 1416205 w 1494263"/>
                <a:gd name="connsiteY29" fmla="*/ 1594625 h 1605776"/>
                <a:gd name="connsiteX30" fmla="*/ 1483112 w 1494263"/>
                <a:gd name="connsiteY30" fmla="*/ 1550020 h 1605776"/>
                <a:gd name="connsiteX31" fmla="*/ 1494263 w 1494263"/>
                <a:gd name="connsiteY31" fmla="*/ 1494264 h 1605776"/>
                <a:gd name="connsiteX32" fmla="*/ 1483112 w 1494263"/>
                <a:gd name="connsiteY32" fmla="*/ 970157 h 1605776"/>
                <a:gd name="connsiteX33" fmla="*/ 1471961 w 1494263"/>
                <a:gd name="connsiteY33" fmla="*/ 836342 h 1605776"/>
                <a:gd name="connsiteX34" fmla="*/ 1438507 w 1494263"/>
                <a:gd name="connsiteY34" fmla="*/ 691376 h 1605776"/>
                <a:gd name="connsiteX35" fmla="*/ 1427356 w 1494263"/>
                <a:gd name="connsiteY35" fmla="*/ 657922 h 1605776"/>
                <a:gd name="connsiteX36" fmla="*/ 1382751 w 1494263"/>
                <a:gd name="connsiteY36" fmla="*/ 501805 h 1605776"/>
                <a:gd name="connsiteX37" fmla="*/ 1326995 w 1494263"/>
                <a:gd name="connsiteY37" fmla="*/ 334537 h 1605776"/>
                <a:gd name="connsiteX38" fmla="*/ 1282390 w 1494263"/>
                <a:gd name="connsiteY38" fmla="*/ 289932 h 1605776"/>
                <a:gd name="connsiteX39" fmla="*/ 1248936 w 1494263"/>
                <a:gd name="connsiteY39" fmla="*/ 234176 h 1605776"/>
                <a:gd name="connsiteX40" fmla="*/ 1215483 w 1494263"/>
                <a:gd name="connsiteY40" fmla="*/ 189571 h 1605776"/>
                <a:gd name="connsiteX41" fmla="*/ 1182029 w 1494263"/>
                <a:gd name="connsiteY41" fmla="*/ 133815 h 1605776"/>
                <a:gd name="connsiteX42" fmla="*/ 1148575 w 1494263"/>
                <a:gd name="connsiteY42" fmla="*/ 111513 h 1605776"/>
                <a:gd name="connsiteX43" fmla="*/ 1103970 w 1494263"/>
                <a:gd name="connsiteY43" fmla="*/ 55757 h 1605776"/>
                <a:gd name="connsiteX44" fmla="*/ 1070517 w 1494263"/>
                <a:gd name="connsiteY44" fmla="*/ 44605 h 1605776"/>
                <a:gd name="connsiteX45" fmla="*/ 1025912 w 1494263"/>
                <a:gd name="connsiteY45" fmla="*/ 22303 h 1605776"/>
                <a:gd name="connsiteX46" fmla="*/ 892097 w 1494263"/>
                <a:gd name="connsiteY46" fmla="*/ 0 h 1605776"/>
                <a:gd name="connsiteX47" fmla="*/ 769434 w 1494263"/>
                <a:gd name="connsiteY47" fmla="*/ 11152 h 1605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1494263" h="1605776">
                  <a:moveTo>
                    <a:pt x="769434" y="11152"/>
                  </a:moveTo>
                  <a:lnTo>
                    <a:pt x="769434" y="11152"/>
                  </a:lnTo>
                  <a:cubicBezTo>
                    <a:pt x="709961" y="14869"/>
                    <a:pt x="649446" y="10617"/>
                    <a:pt x="591014" y="22303"/>
                  </a:cubicBezTo>
                  <a:cubicBezTo>
                    <a:pt x="572789" y="25948"/>
                    <a:pt x="561635" y="45099"/>
                    <a:pt x="546409" y="55757"/>
                  </a:cubicBezTo>
                  <a:cubicBezTo>
                    <a:pt x="472652" y="107387"/>
                    <a:pt x="502131" y="94703"/>
                    <a:pt x="434897" y="111513"/>
                  </a:cubicBezTo>
                  <a:cubicBezTo>
                    <a:pt x="344066" y="179634"/>
                    <a:pt x="442605" y="113078"/>
                    <a:pt x="323385" y="167269"/>
                  </a:cubicBezTo>
                  <a:cubicBezTo>
                    <a:pt x="303654" y="176238"/>
                    <a:pt x="287551" y="192184"/>
                    <a:pt x="267629" y="200722"/>
                  </a:cubicBezTo>
                  <a:cubicBezTo>
                    <a:pt x="235217" y="214613"/>
                    <a:pt x="167268" y="234176"/>
                    <a:pt x="167268" y="234176"/>
                  </a:cubicBezTo>
                  <a:cubicBezTo>
                    <a:pt x="159834" y="241610"/>
                    <a:pt x="151696" y="248402"/>
                    <a:pt x="144965" y="256479"/>
                  </a:cubicBezTo>
                  <a:cubicBezTo>
                    <a:pt x="111781" y="296300"/>
                    <a:pt x="105594" y="310947"/>
                    <a:pt x="78058" y="356840"/>
                  </a:cubicBezTo>
                  <a:cubicBezTo>
                    <a:pt x="56545" y="432136"/>
                    <a:pt x="54356" y="428678"/>
                    <a:pt x="44605" y="501805"/>
                  </a:cubicBezTo>
                  <a:cubicBezTo>
                    <a:pt x="40156" y="535169"/>
                    <a:pt x="42126" y="569643"/>
                    <a:pt x="33453" y="602166"/>
                  </a:cubicBezTo>
                  <a:cubicBezTo>
                    <a:pt x="27028" y="626259"/>
                    <a:pt x="11151" y="646771"/>
                    <a:pt x="0" y="669074"/>
                  </a:cubicBezTo>
                  <a:cubicBezTo>
                    <a:pt x="3717" y="765718"/>
                    <a:pt x="4924" y="862491"/>
                    <a:pt x="11151" y="959005"/>
                  </a:cubicBezTo>
                  <a:cubicBezTo>
                    <a:pt x="12371" y="977919"/>
                    <a:pt x="14459" y="997506"/>
                    <a:pt x="22302" y="1014761"/>
                  </a:cubicBezTo>
                  <a:cubicBezTo>
                    <a:pt x="36550" y="1046107"/>
                    <a:pt x="121514" y="1152430"/>
                    <a:pt x="133814" y="1170879"/>
                  </a:cubicBezTo>
                  <a:cubicBezTo>
                    <a:pt x="141248" y="1182030"/>
                    <a:pt x="146640" y="1194855"/>
                    <a:pt x="156117" y="1204332"/>
                  </a:cubicBezTo>
                  <a:cubicBezTo>
                    <a:pt x="169259" y="1217474"/>
                    <a:pt x="187580" y="1224644"/>
                    <a:pt x="200722" y="1237786"/>
                  </a:cubicBezTo>
                  <a:cubicBezTo>
                    <a:pt x="217552" y="1254616"/>
                    <a:pt x="228496" y="1276712"/>
                    <a:pt x="245326" y="1293542"/>
                  </a:cubicBezTo>
                  <a:cubicBezTo>
                    <a:pt x="250380" y="1298596"/>
                    <a:pt x="310719" y="1342965"/>
                    <a:pt x="323385" y="1349298"/>
                  </a:cubicBezTo>
                  <a:cubicBezTo>
                    <a:pt x="341289" y="1358250"/>
                    <a:pt x="360556" y="1364166"/>
                    <a:pt x="379141" y="1371600"/>
                  </a:cubicBezTo>
                  <a:cubicBezTo>
                    <a:pt x="456995" y="1449454"/>
                    <a:pt x="370736" y="1373169"/>
                    <a:pt x="446048" y="1416205"/>
                  </a:cubicBezTo>
                  <a:cubicBezTo>
                    <a:pt x="534505" y="1466752"/>
                    <a:pt x="446572" y="1438639"/>
                    <a:pt x="535258" y="1460810"/>
                  </a:cubicBezTo>
                  <a:cubicBezTo>
                    <a:pt x="557560" y="1471961"/>
                    <a:pt x="579379" y="1484137"/>
                    <a:pt x="602165" y="1494264"/>
                  </a:cubicBezTo>
                  <a:cubicBezTo>
                    <a:pt x="630218" y="1506732"/>
                    <a:pt x="661794" y="1510650"/>
                    <a:pt x="691375" y="1516566"/>
                  </a:cubicBezTo>
                  <a:cubicBezTo>
                    <a:pt x="706243" y="1527717"/>
                    <a:pt x="718241" y="1544476"/>
                    <a:pt x="735980" y="1550020"/>
                  </a:cubicBezTo>
                  <a:cubicBezTo>
                    <a:pt x="779142" y="1563508"/>
                    <a:pt x="869795" y="1572322"/>
                    <a:pt x="869795" y="1572322"/>
                  </a:cubicBezTo>
                  <a:cubicBezTo>
                    <a:pt x="888380" y="1579756"/>
                    <a:pt x="906378" y="1588873"/>
                    <a:pt x="925551" y="1594625"/>
                  </a:cubicBezTo>
                  <a:cubicBezTo>
                    <a:pt x="943705" y="1600071"/>
                    <a:pt x="962354" y="1605776"/>
                    <a:pt x="981307" y="1605776"/>
                  </a:cubicBezTo>
                  <a:cubicBezTo>
                    <a:pt x="1126321" y="1605776"/>
                    <a:pt x="1271239" y="1598342"/>
                    <a:pt x="1416205" y="1594625"/>
                  </a:cubicBezTo>
                  <a:cubicBezTo>
                    <a:pt x="1445942" y="1584713"/>
                    <a:pt x="1466406" y="1583432"/>
                    <a:pt x="1483112" y="1550020"/>
                  </a:cubicBezTo>
                  <a:cubicBezTo>
                    <a:pt x="1491588" y="1533068"/>
                    <a:pt x="1490546" y="1512849"/>
                    <a:pt x="1494263" y="1494264"/>
                  </a:cubicBezTo>
                  <a:cubicBezTo>
                    <a:pt x="1490546" y="1319562"/>
                    <a:pt x="1489032" y="1144799"/>
                    <a:pt x="1483112" y="970157"/>
                  </a:cubicBezTo>
                  <a:cubicBezTo>
                    <a:pt x="1481596" y="925423"/>
                    <a:pt x="1479033" y="880539"/>
                    <a:pt x="1471961" y="836342"/>
                  </a:cubicBezTo>
                  <a:cubicBezTo>
                    <a:pt x="1464126" y="787373"/>
                    <a:pt x="1450535" y="739487"/>
                    <a:pt x="1438507" y="691376"/>
                  </a:cubicBezTo>
                  <a:cubicBezTo>
                    <a:pt x="1435656" y="679972"/>
                    <a:pt x="1429999" y="669375"/>
                    <a:pt x="1427356" y="657922"/>
                  </a:cubicBezTo>
                  <a:cubicBezTo>
                    <a:pt x="1394490" y="515503"/>
                    <a:pt x="1425208" y="586720"/>
                    <a:pt x="1382751" y="501805"/>
                  </a:cubicBezTo>
                  <a:cubicBezTo>
                    <a:pt x="1365697" y="416539"/>
                    <a:pt x="1374519" y="395639"/>
                    <a:pt x="1326995" y="334537"/>
                  </a:cubicBezTo>
                  <a:cubicBezTo>
                    <a:pt x="1314086" y="317939"/>
                    <a:pt x="1295299" y="306530"/>
                    <a:pt x="1282390" y="289932"/>
                  </a:cubicBezTo>
                  <a:cubicBezTo>
                    <a:pt x="1269083" y="272824"/>
                    <a:pt x="1260959" y="252210"/>
                    <a:pt x="1248936" y="234176"/>
                  </a:cubicBezTo>
                  <a:cubicBezTo>
                    <a:pt x="1238627" y="218712"/>
                    <a:pt x="1225792" y="205035"/>
                    <a:pt x="1215483" y="189571"/>
                  </a:cubicBezTo>
                  <a:cubicBezTo>
                    <a:pt x="1203460" y="171537"/>
                    <a:pt x="1196134" y="150271"/>
                    <a:pt x="1182029" y="133815"/>
                  </a:cubicBezTo>
                  <a:cubicBezTo>
                    <a:pt x="1173307" y="123639"/>
                    <a:pt x="1159726" y="118947"/>
                    <a:pt x="1148575" y="111513"/>
                  </a:cubicBezTo>
                  <a:cubicBezTo>
                    <a:pt x="1138443" y="96315"/>
                    <a:pt x="1121628" y="66352"/>
                    <a:pt x="1103970" y="55757"/>
                  </a:cubicBezTo>
                  <a:cubicBezTo>
                    <a:pt x="1093891" y="49709"/>
                    <a:pt x="1081321" y="49235"/>
                    <a:pt x="1070517" y="44605"/>
                  </a:cubicBezTo>
                  <a:cubicBezTo>
                    <a:pt x="1055238" y="38057"/>
                    <a:pt x="1041477" y="28140"/>
                    <a:pt x="1025912" y="22303"/>
                  </a:cubicBezTo>
                  <a:cubicBezTo>
                    <a:pt x="989074" y="8489"/>
                    <a:pt x="924476" y="4048"/>
                    <a:pt x="892097" y="0"/>
                  </a:cubicBezTo>
                  <a:lnTo>
                    <a:pt x="769434" y="11152"/>
                  </a:lnTo>
                  <a:close/>
                </a:path>
              </a:pathLst>
            </a:cu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934736" y="3587244"/>
              <a:ext cx="15054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FFC000"/>
                  </a:solidFill>
                </a:rPr>
                <a:t>CO</a:t>
              </a:r>
              <a:r>
                <a:rPr lang="en-US" baseline="-25000" dirty="0" smtClean="0">
                  <a:solidFill>
                    <a:srgbClr val="FFC000"/>
                  </a:solidFill>
                </a:rPr>
                <a:t>2</a:t>
              </a:r>
              <a:r>
                <a:rPr lang="en-US" dirty="0" smtClean="0">
                  <a:solidFill>
                    <a:srgbClr val="FFC000"/>
                  </a:solidFill>
                </a:rPr>
                <a:t> plume</a:t>
              </a:r>
              <a:endParaRPr lang="en-US" dirty="0">
                <a:solidFill>
                  <a:srgbClr val="FFC000"/>
                </a:solidFill>
              </a:endParaRP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760965" y="4904895"/>
            <a:ext cx="1650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Ground truth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1886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LANL75">
      <a:dk1>
        <a:srgbClr val="5E5E5E"/>
      </a:dk1>
      <a:lt1>
        <a:srgbClr val="FFFFFF"/>
      </a:lt1>
      <a:dk2>
        <a:srgbClr val="919191"/>
      </a:dk2>
      <a:lt2>
        <a:srgbClr val="EFEEED"/>
      </a:lt2>
      <a:accent1>
        <a:srgbClr val="130D1F"/>
      </a:accent1>
      <a:accent2>
        <a:srgbClr val="F8B617"/>
      </a:accent2>
      <a:accent3>
        <a:srgbClr val="2682CF"/>
      </a:accent3>
      <a:accent4>
        <a:srgbClr val="EA7820"/>
      </a:accent4>
      <a:accent5>
        <a:srgbClr val="F4482D"/>
      </a:accent5>
      <a:accent6>
        <a:srgbClr val="229357"/>
      </a:accent6>
      <a:hlink>
        <a:srgbClr val="385AC7"/>
      </a:hlink>
      <a:folHlink>
        <a:srgbClr val="4E13D7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lanl75-standard" id="{84E477DD-B912-2047-B7A2-5D52B07E3281}" vid="{59648681-6E63-454F-B74D-CCF2F1C3EE1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6232</TotalTime>
  <Words>963</Words>
  <Application>Microsoft Office PowerPoint</Application>
  <PresentationFormat>On-screen Show (4:3)</PresentationFormat>
  <Paragraphs>190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5" baseType="lpstr">
      <vt:lpstr>ＭＳ Ｐゴシック</vt:lpstr>
      <vt:lpstr>VfbvssTimes-Roman</vt:lpstr>
      <vt:lpstr>Arial</vt:lpstr>
      <vt:lpstr>Calibri</vt:lpstr>
      <vt:lpstr>Courier New</vt:lpstr>
      <vt:lpstr>Wingdings</vt:lpstr>
      <vt:lpstr>Office Theme</vt:lpstr>
      <vt:lpstr>Assimilation of Point and/or Spatial Data</vt:lpstr>
      <vt:lpstr>Recap: History matching point data</vt:lpstr>
      <vt:lpstr>Recap: History matching point data</vt:lpstr>
      <vt:lpstr>Recap: History matching point data</vt:lpstr>
      <vt:lpstr>Recap: History matching point data</vt:lpstr>
      <vt:lpstr>History matching CO2 plume area (spatial data) </vt:lpstr>
      <vt:lpstr>History matching CO2 plume area (spatial data) </vt:lpstr>
      <vt:lpstr>History matching CO2 plume area (spatial data)</vt:lpstr>
      <vt:lpstr>Should we conduct assisted history matching?</vt:lpstr>
      <vt:lpstr>Joint assimilation of spatial data and point data</vt:lpstr>
      <vt:lpstr>Directly from seismic data</vt:lpstr>
      <vt:lpstr>Directly from seismic data</vt:lpstr>
      <vt:lpstr>Directly from seismic data</vt:lpstr>
      <vt:lpstr>Spatial data assimilation: Case study</vt:lpstr>
      <vt:lpstr>CO2 saturation maps – 4D Seismic</vt:lpstr>
      <vt:lpstr>Pressure maps – InSAR</vt:lpstr>
      <vt:lpstr>Plans</vt:lpstr>
      <vt:lpstr>Assimilation of 1-yr saturation map</vt:lpstr>
      <vt:lpstr>Prior and updated models</vt:lpstr>
      <vt:lpstr>CO2 saturation maps – 4D Seismic</vt:lpstr>
      <vt:lpstr>Model updating (R1)</vt:lpstr>
      <vt:lpstr>CO2 saturation plume history matching (1 yr)</vt:lpstr>
      <vt:lpstr>CO2 saturation plume history matching (3 yrs)</vt:lpstr>
      <vt:lpstr>CO2 saturation plume history matching (5 yrs)</vt:lpstr>
      <vt:lpstr>CO2 saturation plume prediction at 15 yrs (R1)</vt:lpstr>
      <vt:lpstr>Pressure map history matching (5 yrs)</vt:lpstr>
      <vt:lpstr>Model updating</vt:lpstr>
      <vt:lpstr>Next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Chen, Bailian</cp:lastModifiedBy>
  <cp:revision>353</cp:revision>
  <cp:lastPrinted>2017-12-13T15:53:11Z</cp:lastPrinted>
  <dcterms:created xsi:type="dcterms:W3CDTF">2018-02-05T17:17:53Z</dcterms:created>
  <dcterms:modified xsi:type="dcterms:W3CDTF">2020-10-05T17:17:11Z</dcterms:modified>
</cp:coreProperties>
</file>